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etrona"/>
      <p:regular r:id="rId17"/>
    </p:embeddedFont>
    <p:embeddedFont>
      <p:font typeface="Petrona"/>
      <p:regular r:id="rId18"/>
    </p:embeddedFont>
    <p:embeddedFont>
      <p:font typeface="Petrona"/>
      <p:regular r:id="rId19"/>
    </p:embeddedFont>
    <p:embeddedFont>
      <p:font typeface="Petrona"/>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4-1.png>
</file>

<file path=ppt/media/image-4-2.png>
</file>

<file path=ppt/media/image-4-3.png>
</file>

<file path=ppt/media/image-4-4.png>
</file>

<file path=ppt/media/image-4-5.png>
</file>

<file path=ppt/media/image-7-1.png>
</file>

<file path=ppt/media/image-8-1.png>
</file>

<file path=ppt/media/image-8-2.png>
</file>

<file path=ppt/media/image-8-3.png>
</file>

<file path=ppt/media/image-8-4.png>
</file>

<file path=ppt/media/image-8-5.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2285762"/>
            <a:ext cx="11923871" cy="1027033"/>
          </a:xfrm>
          <a:prstGeom prst="rect">
            <a:avLst/>
          </a:prstGeom>
          <a:noFill/>
          <a:ln/>
        </p:spPr>
        <p:txBody>
          <a:bodyPr wrap="none" lIns="0" tIns="0" rIns="0" bIns="0" rtlCol="0" anchor="t"/>
          <a:lstStyle/>
          <a:p>
            <a:pPr indent="0" marL="0">
              <a:lnSpc>
                <a:spcPts val="8050"/>
              </a:lnSpc>
              <a:buNone/>
            </a:pPr>
            <a:r>
              <a:rPr lang="en-US" sz="6450" b="1" spc="-129" kern="0" dirty="0">
                <a:solidFill>
                  <a:srgbClr val="FF8AAF"/>
                </a:solidFill>
                <a:latin typeface="Petrona Bold" pitchFamily="34" charset="0"/>
                <a:ea typeface="Petrona Bold" pitchFamily="34" charset="-122"/>
                <a:cs typeface="Petrona Bold" pitchFamily="34" charset="-120"/>
              </a:rPr>
              <a:t>La importancia del Stack en ASM</a:t>
            </a:r>
            <a:endParaRPr lang="en-US" sz="6450" dirty="0"/>
          </a:p>
        </p:txBody>
      </p:sp>
      <p:sp>
        <p:nvSpPr>
          <p:cNvPr id="3" name="Text 1"/>
          <p:cNvSpPr/>
          <p:nvPr/>
        </p:nvSpPr>
        <p:spPr>
          <a:xfrm>
            <a:off x="793790" y="3766423"/>
            <a:ext cx="13042821" cy="217741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En el fascinante mundo de la programación de bajo nivel, el Stack juega un papel fundamental, especialmente en lenguaje ensamblador (ASM). Como catedrático universitario, es mi deber enfatizar la crucial importancia de comprender este concepto para los estudiantes de Ciencias de la Computación en su quinto semestre. El Stack, o pila en español, es una estructura de datos LIFO (Last In, First Out) que es esencial para el funcionamiento eficiente de los programas a nivel de máquina. A lo largo de esta presentación, exploraremos en profundidad qué es el Stack, cómo se maneja en ASM, y por qué es tan relevante para el manejo de entornos y paso de parámetros en la ejecución de programas.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46006" y="659606"/>
            <a:ext cx="7824787" cy="1236583"/>
          </a:xfrm>
          <a:prstGeom prst="rect">
            <a:avLst/>
          </a:prstGeom>
          <a:noFill/>
          <a:ln/>
        </p:spPr>
        <p:txBody>
          <a:bodyPr wrap="square" lIns="0" tIns="0" rIns="0" bIns="0" rtlCol="0" anchor="t"/>
          <a:lstStyle/>
          <a:p>
            <a:pPr indent="0" marL="0">
              <a:lnSpc>
                <a:spcPts val="4850"/>
              </a:lnSpc>
              <a:buNone/>
            </a:pPr>
            <a:r>
              <a:rPr lang="en-US" sz="3850" b="1" spc="-78" kern="0" dirty="0">
                <a:solidFill>
                  <a:srgbClr val="FF8AAF"/>
                </a:solidFill>
                <a:latin typeface="Petrona Bold" pitchFamily="34" charset="0"/>
                <a:ea typeface="Petrona Bold" pitchFamily="34" charset="-122"/>
                <a:cs typeface="Petrona Bold" pitchFamily="34" charset="-120"/>
              </a:rPr>
              <a:t>Mejores prácticas para el uso del Stack</a:t>
            </a:r>
            <a:endParaRPr lang="en-US" sz="3850" dirty="0"/>
          </a:p>
        </p:txBody>
      </p:sp>
      <p:sp>
        <p:nvSpPr>
          <p:cNvPr id="4" name="Shape 1"/>
          <p:cNvSpPr/>
          <p:nvPr/>
        </p:nvSpPr>
        <p:spPr>
          <a:xfrm>
            <a:off x="6146006" y="2390775"/>
            <a:ext cx="423982" cy="423982"/>
          </a:xfrm>
          <a:prstGeom prst="roundRect">
            <a:avLst>
              <a:gd name="adj" fmla="val 18670"/>
            </a:avLst>
          </a:prstGeom>
          <a:solidFill>
            <a:srgbClr val="2F1D63"/>
          </a:solidFill>
          <a:ln w="7620">
            <a:solidFill>
              <a:srgbClr val="48367C"/>
            </a:solidFill>
            <a:prstDash val="solid"/>
          </a:ln>
        </p:spPr>
      </p:sp>
      <p:sp>
        <p:nvSpPr>
          <p:cNvPr id="5" name="Text 2"/>
          <p:cNvSpPr/>
          <p:nvPr/>
        </p:nvSpPr>
        <p:spPr>
          <a:xfrm>
            <a:off x="6297454" y="2454354"/>
            <a:ext cx="121087" cy="296823"/>
          </a:xfrm>
          <a:prstGeom prst="rect">
            <a:avLst/>
          </a:prstGeom>
          <a:noFill/>
          <a:ln/>
        </p:spPr>
        <p:txBody>
          <a:bodyPr wrap="none" lIns="0" tIns="0" rIns="0" bIns="0" rtlCol="0" anchor="t"/>
          <a:lstStyle/>
          <a:p>
            <a:pPr algn="ctr" indent="0" marL="0">
              <a:lnSpc>
                <a:spcPts val="2300"/>
              </a:lnSpc>
              <a:buNone/>
            </a:pPr>
            <a:r>
              <a:rPr lang="en-US" sz="2300" b="1" spc="-47" kern="0" dirty="0">
                <a:solidFill>
                  <a:srgbClr val="E0D6DE"/>
                </a:solidFill>
                <a:latin typeface="Petrona Bold" pitchFamily="34" charset="0"/>
                <a:ea typeface="Petrona Bold" pitchFamily="34" charset="-122"/>
                <a:cs typeface="Petrona Bold" pitchFamily="34" charset="-120"/>
              </a:rPr>
              <a:t>1</a:t>
            </a:r>
            <a:endParaRPr lang="en-US" sz="2300" dirty="0"/>
          </a:p>
        </p:txBody>
      </p:sp>
      <p:sp>
        <p:nvSpPr>
          <p:cNvPr id="6" name="Text 3"/>
          <p:cNvSpPr/>
          <p:nvPr/>
        </p:nvSpPr>
        <p:spPr>
          <a:xfrm>
            <a:off x="6758345" y="2390775"/>
            <a:ext cx="3205877" cy="618411"/>
          </a:xfrm>
          <a:prstGeom prst="rect">
            <a:avLst/>
          </a:prstGeom>
          <a:noFill/>
          <a:ln/>
        </p:spPr>
        <p:txBody>
          <a:bodyPr wrap="square" lIns="0" tIns="0" rIns="0" bIns="0" rtlCol="0" anchor="t"/>
          <a:lstStyle/>
          <a:p>
            <a:pPr indent="0" marL="0">
              <a:lnSpc>
                <a:spcPts val="2400"/>
              </a:lnSpc>
              <a:buNone/>
            </a:pPr>
            <a:r>
              <a:rPr lang="en-US" sz="1900" b="1" spc="-39" kern="0" dirty="0">
                <a:solidFill>
                  <a:srgbClr val="E0D6DE"/>
                </a:solidFill>
                <a:latin typeface="Petrona Bold" pitchFamily="34" charset="0"/>
                <a:ea typeface="Petrona Bold" pitchFamily="34" charset="-122"/>
                <a:cs typeface="Petrona Bold" pitchFamily="34" charset="-120"/>
              </a:rPr>
              <a:t>Gestión cuidadosa de la memoria</a:t>
            </a:r>
            <a:endParaRPr lang="en-US" sz="1900" dirty="0"/>
          </a:p>
        </p:txBody>
      </p:sp>
      <p:sp>
        <p:nvSpPr>
          <p:cNvPr id="7" name="Text 4"/>
          <p:cNvSpPr/>
          <p:nvPr/>
        </p:nvSpPr>
        <p:spPr>
          <a:xfrm>
            <a:off x="6758345" y="3122176"/>
            <a:ext cx="3205877" cy="1507331"/>
          </a:xfrm>
          <a:prstGeom prst="rect">
            <a:avLst/>
          </a:prstGeom>
          <a:noFill/>
          <a:ln/>
        </p:spPr>
        <p:txBody>
          <a:bodyPr wrap="squar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Evita alocar grandes estructuras de datos en el stack. Usa el heap para objetos grandes o de tamaño variable para prevenir desbordamientos del stack.</a:t>
            </a:r>
            <a:endParaRPr lang="en-US" sz="1450" dirty="0"/>
          </a:p>
        </p:txBody>
      </p:sp>
      <p:sp>
        <p:nvSpPr>
          <p:cNvPr id="8" name="Shape 5"/>
          <p:cNvSpPr/>
          <p:nvPr/>
        </p:nvSpPr>
        <p:spPr>
          <a:xfrm>
            <a:off x="10152578" y="2390775"/>
            <a:ext cx="423982" cy="423982"/>
          </a:xfrm>
          <a:prstGeom prst="roundRect">
            <a:avLst>
              <a:gd name="adj" fmla="val 18670"/>
            </a:avLst>
          </a:prstGeom>
          <a:solidFill>
            <a:srgbClr val="2F1D63"/>
          </a:solidFill>
          <a:ln w="7620">
            <a:solidFill>
              <a:srgbClr val="48367C"/>
            </a:solidFill>
            <a:prstDash val="solid"/>
          </a:ln>
        </p:spPr>
      </p:sp>
      <p:sp>
        <p:nvSpPr>
          <p:cNvPr id="9" name="Text 6"/>
          <p:cNvSpPr/>
          <p:nvPr/>
        </p:nvSpPr>
        <p:spPr>
          <a:xfrm>
            <a:off x="10283309" y="2454354"/>
            <a:ext cx="162401" cy="296823"/>
          </a:xfrm>
          <a:prstGeom prst="rect">
            <a:avLst/>
          </a:prstGeom>
          <a:noFill/>
          <a:ln/>
        </p:spPr>
        <p:txBody>
          <a:bodyPr wrap="none" lIns="0" tIns="0" rIns="0" bIns="0" rtlCol="0" anchor="t"/>
          <a:lstStyle/>
          <a:p>
            <a:pPr algn="ctr" indent="0" marL="0">
              <a:lnSpc>
                <a:spcPts val="2300"/>
              </a:lnSpc>
              <a:buNone/>
            </a:pPr>
            <a:r>
              <a:rPr lang="en-US" sz="2300" b="1" spc="-47" kern="0" dirty="0">
                <a:solidFill>
                  <a:srgbClr val="E0D6DE"/>
                </a:solidFill>
                <a:latin typeface="Petrona Bold" pitchFamily="34" charset="0"/>
                <a:ea typeface="Petrona Bold" pitchFamily="34" charset="-122"/>
                <a:cs typeface="Petrona Bold" pitchFamily="34" charset="-120"/>
              </a:rPr>
              <a:t>2</a:t>
            </a:r>
            <a:endParaRPr lang="en-US" sz="2300" dirty="0"/>
          </a:p>
        </p:txBody>
      </p:sp>
      <p:sp>
        <p:nvSpPr>
          <p:cNvPr id="10" name="Text 7"/>
          <p:cNvSpPr/>
          <p:nvPr/>
        </p:nvSpPr>
        <p:spPr>
          <a:xfrm>
            <a:off x="10764917" y="2390775"/>
            <a:ext cx="3205877" cy="618411"/>
          </a:xfrm>
          <a:prstGeom prst="rect">
            <a:avLst/>
          </a:prstGeom>
          <a:noFill/>
          <a:ln/>
        </p:spPr>
        <p:txBody>
          <a:bodyPr wrap="square" lIns="0" tIns="0" rIns="0" bIns="0" rtlCol="0" anchor="t"/>
          <a:lstStyle/>
          <a:p>
            <a:pPr indent="0" marL="0">
              <a:lnSpc>
                <a:spcPts val="2400"/>
              </a:lnSpc>
              <a:buNone/>
            </a:pPr>
            <a:r>
              <a:rPr lang="en-US" sz="1900" b="1" spc="-39" kern="0" dirty="0">
                <a:solidFill>
                  <a:srgbClr val="E0D6DE"/>
                </a:solidFill>
                <a:latin typeface="Petrona Bold" pitchFamily="34" charset="0"/>
                <a:ea typeface="Petrona Bold" pitchFamily="34" charset="-122"/>
                <a:cs typeface="Petrona Bold" pitchFamily="34" charset="-120"/>
              </a:rPr>
              <a:t>Optimización de llamadas a funciones</a:t>
            </a:r>
            <a:endParaRPr lang="en-US" sz="1900" dirty="0"/>
          </a:p>
        </p:txBody>
      </p:sp>
      <p:sp>
        <p:nvSpPr>
          <p:cNvPr id="11" name="Text 8"/>
          <p:cNvSpPr/>
          <p:nvPr/>
        </p:nvSpPr>
        <p:spPr>
          <a:xfrm>
            <a:off x="10764917" y="3122176"/>
            <a:ext cx="3205877" cy="1507331"/>
          </a:xfrm>
          <a:prstGeom prst="rect">
            <a:avLst/>
          </a:prstGeom>
          <a:noFill/>
          <a:ln/>
        </p:spPr>
        <p:txBody>
          <a:bodyPr wrap="squar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Considera la inline expansion para funciones pequeñas y frecuentemente llamadas. Esto puede reducir la sobrecarga del stack y mejorar el rendimiento.</a:t>
            </a:r>
            <a:endParaRPr lang="en-US" sz="1450" dirty="0"/>
          </a:p>
        </p:txBody>
      </p:sp>
      <p:sp>
        <p:nvSpPr>
          <p:cNvPr id="12" name="Shape 9"/>
          <p:cNvSpPr/>
          <p:nvPr/>
        </p:nvSpPr>
        <p:spPr>
          <a:xfrm>
            <a:off x="6146006" y="5029795"/>
            <a:ext cx="423982" cy="423982"/>
          </a:xfrm>
          <a:prstGeom prst="roundRect">
            <a:avLst>
              <a:gd name="adj" fmla="val 18670"/>
            </a:avLst>
          </a:prstGeom>
          <a:solidFill>
            <a:srgbClr val="2F1D63"/>
          </a:solidFill>
          <a:ln w="7620">
            <a:solidFill>
              <a:srgbClr val="48367C"/>
            </a:solidFill>
            <a:prstDash val="solid"/>
          </a:ln>
        </p:spPr>
      </p:sp>
      <p:sp>
        <p:nvSpPr>
          <p:cNvPr id="13" name="Text 10"/>
          <p:cNvSpPr/>
          <p:nvPr/>
        </p:nvSpPr>
        <p:spPr>
          <a:xfrm>
            <a:off x="6276975" y="5093375"/>
            <a:ext cx="162044" cy="296823"/>
          </a:xfrm>
          <a:prstGeom prst="rect">
            <a:avLst/>
          </a:prstGeom>
          <a:noFill/>
          <a:ln/>
        </p:spPr>
        <p:txBody>
          <a:bodyPr wrap="none" lIns="0" tIns="0" rIns="0" bIns="0" rtlCol="0" anchor="t"/>
          <a:lstStyle/>
          <a:p>
            <a:pPr algn="ctr" indent="0" marL="0">
              <a:lnSpc>
                <a:spcPts val="2300"/>
              </a:lnSpc>
              <a:buNone/>
            </a:pPr>
            <a:r>
              <a:rPr lang="en-US" sz="2300" b="1" spc="-47" kern="0" dirty="0">
                <a:solidFill>
                  <a:srgbClr val="E0D6DE"/>
                </a:solidFill>
                <a:latin typeface="Petrona Bold" pitchFamily="34" charset="0"/>
                <a:ea typeface="Petrona Bold" pitchFamily="34" charset="-122"/>
                <a:cs typeface="Petrona Bold" pitchFamily="34" charset="-120"/>
              </a:rPr>
              <a:t>3</a:t>
            </a:r>
            <a:endParaRPr lang="en-US" sz="2300" dirty="0"/>
          </a:p>
        </p:txBody>
      </p:sp>
      <p:sp>
        <p:nvSpPr>
          <p:cNvPr id="14" name="Text 11"/>
          <p:cNvSpPr/>
          <p:nvPr/>
        </p:nvSpPr>
        <p:spPr>
          <a:xfrm>
            <a:off x="6758345" y="5029795"/>
            <a:ext cx="3205877" cy="618411"/>
          </a:xfrm>
          <a:prstGeom prst="rect">
            <a:avLst/>
          </a:prstGeom>
          <a:noFill/>
          <a:ln/>
        </p:spPr>
        <p:txBody>
          <a:bodyPr wrap="square" lIns="0" tIns="0" rIns="0" bIns="0" rtlCol="0" anchor="t"/>
          <a:lstStyle/>
          <a:p>
            <a:pPr indent="0" marL="0">
              <a:lnSpc>
                <a:spcPts val="2400"/>
              </a:lnSpc>
              <a:buNone/>
            </a:pPr>
            <a:r>
              <a:rPr lang="en-US" sz="1900" b="1" spc="-39" kern="0" dirty="0">
                <a:solidFill>
                  <a:srgbClr val="E0D6DE"/>
                </a:solidFill>
                <a:latin typeface="Petrona Bold" pitchFamily="34" charset="0"/>
                <a:ea typeface="Petrona Bold" pitchFamily="34" charset="-122"/>
                <a:cs typeface="Petrona Bold" pitchFamily="34" charset="-120"/>
              </a:rPr>
              <a:t>Uso juicioso de variables locales</a:t>
            </a:r>
            <a:endParaRPr lang="en-US" sz="1900" dirty="0"/>
          </a:p>
        </p:txBody>
      </p:sp>
      <p:sp>
        <p:nvSpPr>
          <p:cNvPr id="15" name="Text 12"/>
          <p:cNvSpPr/>
          <p:nvPr/>
        </p:nvSpPr>
        <p:spPr>
          <a:xfrm>
            <a:off x="6758345" y="5761196"/>
            <a:ext cx="3205877" cy="1507331"/>
          </a:xfrm>
          <a:prstGeom prst="rect">
            <a:avLst/>
          </a:prstGeom>
          <a:noFill/>
          <a:ln/>
        </p:spPr>
        <p:txBody>
          <a:bodyPr wrap="squar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Minimiza el número de variables locales y reutiliza el espacio cuando sea posible. Esto ayuda a mantener los stack frames pequeños y eficientes.</a:t>
            </a:r>
            <a:endParaRPr lang="en-US" sz="1450" dirty="0"/>
          </a:p>
        </p:txBody>
      </p:sp>
      <p:sp>
        <p:nvSpPr>
          <p:cNvPr id="16" name="Shape 13"/>
          <p:cNvSpPr/>
          <p:nvPr/>
        </p:nvSpPr>
        <p:spPr>
          <a:xfrm>
            <a:off x="10152578" y="5029795"/>
            <a:ext cx="423982" cy="423982"/>
          </a:xfrm>
          <a:prstGeom prst="roundRect">
            <a:avLst>
              <a:gd name="adj" fmla="val 18670"/>
            </a:avLst>
          </a:prstGeom>
          <a:solidFill>
            <a:srgbClr val="2F1D63"/>
          </a:solidFill>
          <a:ln w="7620">
            <a:solidFill>
              <a:srgbClr val="48367C"/>
            </a:solidFill>
            <a:prstDash val="solid"/>
          </a:ln>
        </p:spPr>
      </p:sp>
      <p:sp>
        <p:nvSpPr>
          <p:cNvPr id="17" name="Text 14"/>
          <p:cNvSpPr/>
          <p:nvPr/>
        </p:nvSpPr>
        <p:spPr>
          <a:xfrm>
            <a:off x="10287476" y="5093375"/>
            <a:ext cx="154067" cy="296823"/>
          </a:xfrm>
          <a:prstGeom prst="rect">
            <a:avLst/>
          </a:prstGeom>
          <a:noFill/>
          <a:ln/>
        </p:spPr>
        <p:txBody>
          <a:bodyPr wrap="none" lIns="0" tIns="0" rIns="0" bIns="0" rtlCol="0" anchor="t"/>
          <a:lstStyle/>
          <a:p>
            <a:pPr algn="ctr" indent="0" marL="0">
              <a:lnSpc>
                <a:spcPts val="2300"/>
              </a:lnSpc>
              <a:buNone/>
            </a:pPr>
            <a:r>
              <a:rPr lang="en-US" sz="2300" b="1" spc="-47" kern="0" dirty="0">
                <a:solidFill>
                  <a:srgbClr val="E0D6DE"/>
                </a:solidFill>
                <a:latin typeface="Petrona Bold" pitchFamily="34" charset="0"/>
                <a:ea typeface="Petrona Bold" pitchFamily="34" charset="-122"/>
                <a:cs typeface="Petrona Bold" pitchFamily="34" charset="-120"/>
              </a:rPr>
              <a:t>4</a:t>
            </a:r>
            <a:endParaRPr lang="en-US" sz="2300" dirty="0"/>
          </a:p>
        </p:txBody>
      </p:sp>
      <p:sp>
        <p:nvSpPr>
          <p:cNvPr id="18" name="Text 15"/>
          <p:cNvSpPr/>
          <p:nvPr/>
        </p:nvSpPr>
        <p:spPr>
          <a:xfrm>
            <a:off x="10764917" y="5029795"/>
            <a:ext cx="3205877" cy="618411"/>
          </a:xfrm>
          <a:prstGeom prst="rect">
            <a:avLst/>
          </a:prstGeom>
          <a:noFill/>
          <a:ln/>
        </p:spPr>
        <p:txBody>
          <a:bodyPr wrap="square" lIns="0" tIns="0" rIns="0" bIns="0" rtlCol="0" anchor="t"/>
          <a:lstStyle/>
          <a:p>
            <a:pPr indent="0" marL="0">
              <a:lnSpc>
                <a:spcPts val="2400"/>
              </a:lnSpc>
              <a:buNone/>
            </a:pPr>
            <a:r>
              <a:rPr lang="en-US" sz="1900" b="1" spc="-39" kern="0" dirty="0">
                <a:solidFill>
                  <a:srgbClr val="E0D6DE"/>
                </a:solidFill>
                <a:latin typeface="Petrona Bold" pitchFamily="34" charset="0"/>
                <a:ea typeface="Petrona Bold" pitchFamily="34" charset="-122"/>
                <a:cs typeface="Petrona Bold" pitchFamily="34" charset="-120"/>
              </a:rPr>
              <a:t>Implementación de chequeos de seguridad</a:t>
            </a:r>
            <a:endParaRPr lang="en-US" sz="1900" dirty="0"/>
          </a:p>
        </p:txBody>
      </p:sp>
      <p:sp>
        <p:nvSpPr>
          <p:cNvPr id="19" name="Text 16"/>
          <p:cNvSpPr/>
          <p:nvPr/>
        </p:nvSpPr>
        <p:spPr>
          <a:xfrm>
            <a:off x="10764917" y="5761196"/>
            <a:ext cx="3205877" cy="1808798"/>
          </a:xfrm>
          <a:prstGeom prst="rect">
            <a:avLst/>
          </a:prstGeom>
          <a:noFill/>
          <a:ln/>
        </p:spPr>
        <p:txBody>
          <a:bodyPr wrap="squar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Utiliza técnicas como stack canaries y Address Space Layout Randomization (ASLR) para proteger contra ataques de buffer overflow y otras vulnerabilidades relacionadas con el stack.</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667583"/>
            <a:ext cx="5954197"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¿Qué es el Stack?</a:t>
            </a:r>
            <a:endParaRPr lang="en-US" sz="4650" dirty="0"/>
          </a:p>
        </p:txBody>
      </p:sp>
      <p:sp>
        <p:nvSpPr>
          <p:cNvPr id="4" name="Shape 1"/>
          <p:cNvSpPr/>
          <p:nvPr/>
        </p:nvSpPr>
        <p:spPr>
          <a:xfrm>
            <a:off x="793790" y="1752005"/>
            <a:ext cx="3664863" cy="3154442"/>
          </a:xfrm>
          <a:prstGeom prst="roundRect">
            <a:avLst>
              <a:gd name="adj" fmla="val 3020"/>
            </a:avLst>
          </a:prstGeom>
          <a:solidFill>
            <a:srgbClr val="2F1D63"/>
          </a:solidFill>
          <a:ln w="7620">
            <a:solidFill>
              <a:srgbClr val="48367C"/>
            </a:solidFill>
            <a:prstDash val="solid"/>
          </a:ln>
        </p:spPr>
      </p:sp>
      <p:sp>
        <p:nvSpPr>
          <p:cNvPr id="5" name="Text 2"/>
          <p:cNvSpPr/>
          <p:nvPr/>
        </p:nvSpPr>
        <p:spPr>
          <a:xfrm>
            <a:off x="1028224" y="1986439"/>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Definición</a:t>
            </a:r>
            <a:endParaRPr lang="en-US" sz="2300" dirty="0"/>
          </a:p>
        </p:txBody>
      </p:sp>
      <p:sp>
        <p:nvSpPr>
          <p:cNvPr id="6" name="Text 3"/>
          <p:cNvSpPr/>
          <p:nvPr/>
        </p:nvSpPr>
        <p:spPr>
          <a:xfrm>
            <a:off x="1028224" y="2494598"/>
            <a:ext cx="3195995" cy="217741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El Stack es una región de memoria que sigue el principio LIFO (Last In, First Out), funcionando como una pila de platos donde el último en entrar es el primero en salir.</a:t>
            </a:r>
            <a:endParaRPr lang="en-US" sz="1750" dirty="0"/>
          </a:p>
        </p:txBody>
      </p:sp>
      <p:sp>
        <p:nvSpPr>
          <p:cNvPr id="7" name="Shape 4"/>
          <p:cNvSpPr/>
          <p:nvPr/>
        </p:nvSpPr>
        <p:spPr>
          <a:xfrm>
            <a:off x="4685467" y="1752005"/>
            <a:ext cx="3664863" cy="3154442"/>
          </a:xfrm>
          <a:prstGeom prst="roundRect">
            <a:avLst>
              <a:gd name="adj" fmla="val 3020"/>
            </a:avLst>
          </a:prstGeom>
          <a:solidFill>
            <a:srgbClr val="2F1D63"/>
          </a:solidFill>
          <a:ln w="7620">
            <a:solidFill>
              <a:srgbClr val="48367C"/>
            </a:solidFill>
            <a:prstDash val="solid"/>
          </a:ln>
        </p:spPr>
      </p:sp>
      <p:sp>
        <p:nvSpPr>
          <p:cNvPr id="8" name="Text 5"/>
          <p:cNvSpPr/>
          <p:nvPr/>
        </p:nvSpPr>
        <p:spPr>
          <a:xfrm>
            <a:off x="4919901" y="1986439"/>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Estructura</a:t>
            </a:r>
            <a:endParaRPr lang="en-US" sz="2300" dirty="0"/>
          </a:p>
        </p:txBody>
      </p:sp>
      <p:sp>
        <p:nvSpPr>
          <p:cNvPr id="9" name="Text 6"/>
          <p:cNvSpPr/>
          <p:nvPr/>
        </p:nvSpPr>
        <p:spPr>
          <a:xfrm>
            <a:off x="4919901" y="2494598"/>
            <a:ext cx="3195995" cy="1814513"/>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Se organiza como una secuencia contigua de marcos de pila (stack frames), cada uno correspondiente a una llamada a función activa.</a:t>
            </a:r>
            <a:endParaRPr lang="en-US" sz="1750" dirty="0"/>
          </a:p>
        </p:txBody>
      </p:sp>
      <p:sp>
        <p:nvSpPr>
          <p:cNvPr id="10" name="Shape 7"/>
          <p:cNvSpPr/>
          <p:nvPr/>
        </p:nvSpPr>
        <p:spPr>
          <a:xfrm>
            <a:off x="793790" y="5133261"/>
            <a:ext cx="3664863" cy="2428637"/>
          </a:xfrm>
          <a:prstGeom prst="roundRect">
            <a:avLst>
              <a:gd name="adj" fmla="val 3923"/>
            </a:avLst>
          </a:prstGeom>
          <a:solidFill>
            <a:srgbClr val="2F1D63"/>
          </a:solidFill>
          <a:ln w="7620">
            <a:solidFill>
              <a:srgbClr val="48367C"/>
            </a:solidFill>
            <a:prstDash val="solid"/>
          </a:ln>
        </p:spPr>
      </p:sp>
      <p:sp>
        <p:nvSpPr>
          <p:cNvPr id="11" name="Text 8"/>
          <p:cNvSpPr/>
          <p:nvPr/>
        </p:nvSpPr>
        <p:spPr>
          <a:xfrm>
            <a:off x="1028224" y="5367695"/>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Funcionalidad</a:t>
            </a:r>
            <a:endParaRPr lang="en-US" sz="2300" dirty="0"/>
          </a:p>
        </p:txBody>
      </p:sp>
      <p:sp>
        <p:nvSpPr>
          <p:cNvPr id="12" name="Text 9"/>
          <p:cNvSpPr/>
          <p:nvPr/>
        </p:nvSpPr>
        <p:spPr>
          <a:xfrm>
            <a:off x="1028224" y="5875853"/>
            <a:ext cx="3195995" cy="1451610"/>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Gestiona la ejecución de funciones, almacena variables locales y facilita el paso de parámetros entre funciones.</a:t>
            </a:r>
            <a:endParaRPr lang="en-US" sz="1750" dirty="0"/>
          </a:p>
        </p:txBody>
      </p:sp>
      <p:sp>
        <p:nvSpPr>
          <p:cNvPr id="13" name="Shape 10"/>
          <p:cNvSpPr/>
          <p:nvPr/>
        </p:nvSpPr>
        <p:spPr>
          <a:xfrm>
            <a:off x="4685467" y="5133261"/>
            <a:ext cx="3664863" cy="2428637"/>
          </a:xfrm>
          <a:prstGeom prst="roundRect">
            <a:avLst>
              <a:gd name="adj" fmla="val 3923"/>
            </a:avLst>
          </a:prstGeom>
          <a:solidFill>
            <a:srgbClr val="2F1D63"/>
          </a:solidFill>
          <a:ln w="7620">
            <a:solidFill>
              <a:srgbClr val="48367C"/>
            </a:solidFill>
            <a:prstDash val="solid"/>
          </a:ln>
        </p:spPr>
      </p:sp>
      <p:sp>
        <p:nvSpPr>
          <p:cNvPr id="14" name="Text 11"/>
          <p:cNvSpPr/>
          <p:nvPr/>
        </p:nvSpPr>
        <p:spPr>
          <a:xfrm>
            <a:off x="4919901" y="5367695"/>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Importancia</a:t>
            </a:r>
            <a:endParaRPr lang="en-US" sz="2300" dirty="0"/>
          </a:p>
        </p:txBody>
      </p:sp>
      <p:sp>
        <p:nvSpPr>
          <p:cNvPr id="15" name="Text 12"/>
          <p:cNvSpPr/>
          <p:nvPr/>
        </p:nvSpPr>
        <p:spPr>
          <a:xfrm>
            <a:off x="4919901" y="5875853"/>
            <a:ext cx="3195995" cy="1451610"/>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Es crucial para el control de flujo del programa y la gestión eficiente de la memoria en tiempo de ejecución.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1511" y="519827"/>
            <a:ext cx="7024807" cy="620078"/>
          </a:xfrm>
          <a:prstGeom prst="rect">
            <a:avLst/>
          </a:prstGeom>
          <a:noFill/>
          <a:ln/>
        </p:spPr>
        <p:txBody>
          <a:bodyPr wrap="none" lIns="0" tIns="0" rIns="0" bIns="0" rtlCol="0" anchor="t"/>
          <a:lstStyle/>
          <a:p>
            <a:pPr indent="0" marL="0">
              <a:lnSpc>
                <a:spcPts val="4850"/>
              </a:lnSpc>
              <a:buNone/>
            </a:pPr>
            <a:r>
              <a:rPr lang="en-US" sz="3900" b="1" spc="-78" kern="0" dirty="0">
                <a:solidFill>
                  <a:srgbClr val="FF8AAF"/>
                </a:solidFill>
                <a:latin typeface="Petrona Bold" pitchFamily="34" charset="0"/>
                <a:ea typeface="Petrona Bold" pitchFamily="34" charset="-122"/>
                <a:cs typeface="Petrona Bold" pitchFamily="34" charset="-120"/>
              </a:rPr>
              <a:t>Manejo del Stack a nivel de ASM</a:t>
            </a:r>
            <a:endParaRPr lang="en-US" sz="3900" dirty="0"/>
          </a:p>
        </p:txBody>
      </p:sp>
      <p:sp>
        <p:nvSpPr>
          <p:cNvPr id="3" name="Shape 1"/>
          <p:cNvSpPr/>
          <p:nvPr/>
        </p:nvSpPr>
        <p:spPr>
          <a:xfrm>
            <a:off x="933569" y="1517928"/>
            <a:ext cx="22860" cy="6191845"/>
          </a:xfrm>
          <a:prstGeom prst="roundRect">
            <a:avLst>
              <a:gd name="adj" fmla="val 347287"/>
            </a:avLst>
          </a:prstGeom>
          <a:solidFill>
            <a:srgbClr val="48367C"/>
          </a:solidFill>
          <a:ln/>
        </p:spPr>
      </p:sp>
      <p:sp>
        <p:nvSpPr>
          <p:cNvPr id="4" name="Shape 2"/>
          <p:cNvSpPr/>
          <p:nvPr/>
        </p:nvSpPr>
        <p:spPr>
          <a:xfrm>
            <a:off x="1134785" y="1931789"/>
            <a:ext cx="661511" cy="22860"/>
          </a:xfrm>
          <a:prstGeom prst="roundRect">
            <a:avLst>
              <a:gd name="adj" fmla="val 347287"/>
            </a:avLst>
          </a:prstGeom>
          <a:solidFill>
            <a:srgbClr val="48367C"/>
          </a:solidFill>
          <a:ln/>
        </p:spPr>
      </p:sp>
      <p:sp>
        <p:nvSpPr>
          <p:cNvPr id="5" name="Shape 3"/>
          <p:cNvSpPr/>
          <p:nvPr/>
        </p:nvSpPr>
        <p:spPr>
          <a:xfrm>
            <a:off x="732353" y="1730573"/>
            <a:ext cx="425291" cy="425291"/>
          </a:xfrm>
          <a:prstGeom prst="roundRect">
            <a:avLst>
              <a:gd name="adj" fmla="val 18667"/>
            </a:avLst>
          </a:prstGeom>
          <a:solidFill>
            <a:srgbClr val="2F1D63"/>
          </a:solidFill>
          <a:ln w="7620">
            <a:solidFill>
              <a:srgbClr val="48367C"/>
            </a:solidFill>
            <a:prstDash val="solid"/>
          </a:ln>
        </p:spPr>
      </p:sp>
      <p:sp>
        <p:nvSpPr>
          <p:cNvPr id="6" name="Text 4"/>
          <p:cNvSpPr/>
          <p:nvPr/>
        </p:nvSpPr>
        <p:spPr>
          <a:xfrm>
            <a:off x="884277" y="1794391"/>
            <a:ext cx="121444" cy="297656"/>
          </a:xfrm>
          <a:prstGeom prst="rect">
            <a:avLst/>
          </a:prstGeom>
          <a:noFill/>
          <a:ln/>
        </p:spPr>
        <p:txBody>
          <a:bodyPr wrap="none" lIns="0" tIns="0" rIns="0" bIns="0" rtlCol="0" anchor="t"/>
          <a:lstStyle/>
          <a:p>
            <a:pPr algn="ctr" indent="0" marL="0">
              <a:lnSpc>
                <a:spcPts val="2300"/>
              </a:lnSpc>
              <a:buNone/>
            </a:pPr>
            <a:r>
              <a:rPr lang="en-US" sz="2300" b="1" spc="-47" kern="0" dirty="0">
                <a:solidFill>
                  <a:srgbClr val="E0D6DE"/>
                </a:solidFill>
                <a:latin typeface="Petrona Bold" pitchFamily="34" charset="0"/>
                <a:ea typeface="Petrona Bold" pitchFamily="34" charset="-122"/>
                <a:cs typeface="Petrona Bold" pitchFamily="34" charset="-120"/>
              </a:rPr>
              <a:t>1</a:t>
            </a:r>
            <a:endParaRPr lang="en-US" sz="2300" dirty="0"/>
          </a:p>
        </p:txBody>
      </p:sp>
      <p:sp>
        <p:nvSpPr>
          <p:cNvPr id="7" name="Text 5"/>
          <p:cNvSpPr/>
          <p:nvPr/>
        </p:nvSpPr>
        <p:spPr>
          <a:xfrm>
            <a:off x="1984534" y="1706880"/>
            <a:ext cx="2480905" cy="310158"/>
          </a:xfrm>
          <a:prstGeom prst="rect">
            <a:avLst/>
          </a:prstGeom>
          <a:noFill/>
          <a:ln/>
        </p:spPr>
        <p:txBody>
          <a:bodyPr wrap="none" lIns="0" tIns="0" rIns="0" bIns="0" rtlCol="0" anchor="t"/>
          <a:lstStyle/>
          <a:p>
            <a:pPr algn="l" indent="0" marL="0">
              <a:lnSpc>
                <a:spcPts val="2400"/>
              </a:lnSpc>
              <a:buNone/>
            </a:pPr>
            <a:r>
              <a:rPr lang="en-US" sz="1950" b="1" spc="-39" kern="0" dirty="0">
                <a:solidFill>
                  <a:srgbClr val="E0D6DE"/>
                </a:solidFill>
                <a:latin typeface="Petrona Bold" pitchFamily="34" charset="0"/>
                <a:ea typeface="Petrona Bold" pitchFamily="34" charset="-122"/>
                <a:cs typeface="Petrona Bold" pitchFamily="34" charset="-120"/>
              </a:rPr>
              <a:t>Inicialización</a:t>
            </a:r>
            <a:endParaRPr lang="en-US" sz="1950" dirty="0"/>
          </a:p>
        </p:txBody>
      </p:sp>
      <p:sp>
        <p:nvSpPr>
          <p:cNvPr id="8" name="Text 6"/>
          <p:cNvSpPr/>
          <p:nvPr/>
        </p:nvSpPr>
        <p:spPr>
          <a:xfrm>
            <a:off x="1984534" y="2130385"/>
            <a:ext cx="11984355" cy="604838"/>
          </a:xfrm>
          <a:prstGeom prst="rect">
            <a:avLst/>
          </a:prstGeom>
          <a:noFill/>
          <a:ln/>
        </p:spPr>
        <p:txBody>
          <a:bodyPr wrap="square" lIns="0" tIns="0" rIns="0" bIns="0" rtlCol="0" anchor="t"/>
          <a:lstStyle/>
          <a:p>
            <a:pPr algn="l" indent="0" marL="0">
              <a:lnSpc>
                <a:spcPts val="2350"/>
              </a:lnSpc>
              <a:buNone/>
            </a:pPr>
            <a:r>
              <a:rPr lang="en-US" sz="1450" spc="-30" kern="0" dirty="0">
                <a:solidFill>
                  <a:srgbClr val="E0D6DE"/>
                </a:solidFill>
                <a:latin typeface="Inter" pitchFamily="34" charset="0"/>
                <a:ea typeface="Inter" pitchFamily="34" charset="-122"/>
                <a:cs typeface="Inter" pitchFamily="34" charset="-120"/>
              </a:rPr>
              <a:t>Al inicio del programa, el puntero de pila (SP) se configura para apuntar al tope del stack. En ASM x86, esto se hace automáticamente o mediante instrucciones específicas.</a:t>
            </a:r>
            <a:endParaRPr lang="en-US" sz="1450" dirty="0"/>
          </a:p>
        </p:txBody>
      </p:sp>
      <p:sp>
        <p:nvSpPr>
          <p:cNvPr id="9" name="Shape 7"/>
          <p:cNvSpPr/>
          <p:nvPr/>
        </p:nvSpPr>
        <p:spPr>
          <a:xfrm>
            <a:off x="1134785" y="3526988"/>
            <a:ext cx="661511" cy="22860"/>
          </a:xfrm>
          <a:prstGeom prst="roundRect">
            <a:avLst>
              <a:gd name="adj" fmla="val 347287"/>
            </a:avLst>
          </a:prstGeom>
          <a:solidFill>
            <a:srgbClr val="48367C"/>
          </a:solidFill>
          <a:ln/>
        </p:spPr>
      </p:sp>
      <p:sp>
        <p:nvSpPr>
          <p:cNvPr id="10" name="Shape 8"/>
          <p:cNvSpPr/>
          <p:nvPr/>
        </p:nvSpPr>
        <p:spPr>
          <a:xfrm>
            <a:off x="732353" y="3325773"/>
            <a:ext cx="425291" cy="425291"/>
          </a:xfrm>
          <a:prstGeom prst="roundRect">
            <a:avLst>
              <a:gd name="adj" fmla="val 18667"/>
            </a:avLst>
          </a:prstGeom>
          <a:solidFill>
            <a:srgbClr val="2F1D63"/>
          </a:solidFill>
          <a:ln w="7620">
            <a:solidFill>
              <a:srgbClr val="48367C"/>
            </a:solidFill>
            <a:prstDash val="solid"/>
          </a:ln>
        </p:spPr>
      </p:sp>
      <p:sp>
        <p:nvSpPr>
          <p:cNvPr id="11" name="Text 9"/>
          <p:cNvSpPr/>
          <p:nvPr/>
        </p:nvSpPr>
        <p:spPr>
          <a:xfrm>
            <a:off x="863560" y="3389590"/>
            <a:ext cx="162758" cy="297656"/>
          </a:xfrm>
          <a:prstGeom prst="rect">
            <a:avLst/>
          </a:prstGeom>
          <a:noFill/>
          <a:ln/>
        </p:spPr>
        <p:txBody>
          <a:bodyPr wrap="none" lIns="0" tIns="0" rIns="0" bIns="0" rtlCol="0" anchor="t"/>
          <a:lstStyle/>
          <a:p>
            <a:pPr algn="ctr" indent="0" marL="0">
              <a:lnSpc>
                <a:spcPts val="2300"/>
              </a:lnSpc>
              <a:buNone/>
            </a:pPr>
            <a:r>
              <a:rPr lang="en-US" sz="2300" b="1" spc="-47" kern="0" dirty="0">
                <a:solidFill>
                  <a:srgbClr val="E0D6DE"/>
                </a:solidFill>
                <a:latin typeface="Petrona Bold" pitchFamily="34" charset="0"/>
                <a:ea typeface="Petrona Bold" pitchFamily="34" charset="-122"/>
                <a:cs typeface="Petrona Bold" pitchFamily="34" charset="-120"/>
              </a:rPr>
              <a:t>2</a:t>
            </a:r>
            <a:endParaRPr lang="en-US" sz="2300" dirty="0"/>
          </a:p>
        </p:txBody>
      </p:sp>
      <p:sp>
        <p:nvSpPr>
          <p:cNvPr id="12" name="Text 10"/>
          <p:cNvSpPr/>
          <p:nvPr/>
        </p:nvSpPr>
        <p:spPr>
          <a:xfrm>
            <a:off x="1984534" y="3302079"/>
            <a:ext cx="2600087" cy="310158"/>
          </a:xfrm>
          <a:prstGeom prst="rect">
            <a:avLst/>
          </a:prstGeom>
          <a:noFill/>
          <a:ln/>
        </p:spPr>
        <p:txBody>
          <a:bodyPr wrap="none" lIns="0" tIns="0" rIns="0" bIns="0" rtlCol="0" anchor="t"/>
          <a:lstStyle/>
          <a:p>
            <a:pPr algn="l" indent="0" marL="0">
              <a:lnSpc>
                <a:spcPts val="2400"/>
              </a:lnSpc>
              <a:buNone/>
            </a:pPr>
            <a:r>
              <a:rPr lang="en-US" sz="1950" b="1" spc="-39" kern="0" dirty="0">
                <a:solidFill>
                  <a:srgbClr val="E0D6DE"/>
                </a:solidFill>
                <a:latin typeface="Petrona Bold" pitchFamily="34" charset="0"/>
                <a:ea typeface="Petrona Bold" pitchFamily="34" charset="-122"/>
                <a:cs typeface="Petrona Bold" pitchFamily="34" charset="-120"/>
              </a:rPr>
              <a:t>Operaciones Push y Pop</a:t>
            </a:r>
            <a:endParaRPr lang="en-US" sz="1950" dirty="0"/>
          </a:p>
        </p:txBody>
      </p:sp>
      <p:sp>
        <p:nvSpPr>
          <p:cNvPr id="13" name="Text 11"/>
          <p:cNvSpPr/>
          <p:nvPr/>
        </p:nvSpPr>
        <p:spPr>
          <a:xfrm>
            <a:off x="1984534" y="3725585"/>
            <a:ext cx="11984355" cy="604838"/>
          </a:xfrm>
          <a:prstGeom prst="rect">
            <a:avLst/>
          </a:prstGeom>
          <a:noFill/>
          <a:ln/>
        </p:spPr>
        <p:txBody>
          <a:bodyPr wrap="square" lIns="0" tIns="0" rIns="0" bIns="0" rtlCol="0" anchor="t"/>
          <a:lstStyle/>
          <a:p>
            <a:pPr algn="l" indent="0" marL="0">
              <a:lnSpc>
                <a:spcPts val="2350"/>
              </a:lnSpc>
              <a:buNone/>
            </a:pPr>
            <a:r>
              <a:rPr lang="en-US" sz="1450" spc="-30" kern="0" dirty="0">
                <a:solidFill>
                  <a:srgbClr val="E0D6DE"/>
                </a:solidFill>
                <a:latin typeface="Inter" pitchFamily="34" charset="0"/>
                <a:ea typeface="Inter" pitchFamily="34" charset="-122"/>
                <a:cs typeface="Inter" pitchFamily="34" charset="-120"/>
              </a:rPr>
              <a:t>Las instrucciones PUSH y POP se utilizan para añadir o remover datos del stack. PUSH decrementa SP y almacena datos, mientras que POP recupera datos e incrementa SP.</a:t>
            </a:r>
            <a:endParaRPr lang="en-US" sz="1450" dirty="0"/>
          </a:p>
        </p:txBody>
      </p:sp>
      <p:sp>
        <p:nvSpPr>
          <p:cNvPr id="14" name="Shape 12"/>
          <p:cNvSpPr/>
          <p:nvPr/>
        </p:nvSpPr>
        <p:spPr>
          <a:xfrm>
            <a:off x="1134785" y="5122188"/>
            <a:ext cx="661511" cy="22860"/>
          </a:xfrm>
          <a:prstGeom prst="roundRect">
            <a:avLst>
              <a:gd name="adj" fmla="val 347287"/>
            </a:avLst>
          </a:prstGeom>
          <a:solidFill>
            <a:srgbClr val="48367C"/>
          </a:solidFill>
          <a:ln/>
        </p:spPr>
      </p:sp>
      <p:sp>
        <p:nvSpPr>
          <p:cNvPr id="15" name="Shape 13"/>
          <p:cNvSpPr/>
          <p:nvPr/>
        </p:nvSpPr>
        <p:spPr>
          <a:xfrm>
            <a:off x="732353" y="4920972"/>
            <a:ext cx="425291" cy="425291"/>
          </a:xfrm>
          <a:prstGeom prst="roundRect">
            <a:avLst>
              <a:gd name="adj" fmla="val 18667"/>
            </a:avLst>
          </a:prstGeom>
          <a:solidFill>
            <a:srgbClr val="2F1D63"/>
          </a:solidFill>
          <a:ln w="7620">
            <a:solidFill>
              <a:srgbClr val="48367C"/>
            </a:solidFill>
            <a:prstDash val="solid"/>
          </a:ln>
        </p:spPr>
      </p:sp>
      <p:sp>
        <p:nvSpPr>
          <p:cNvPr id="16" name="Text 14"/>
          <p:cNvSpPr/>
          <p:nvPr/>
        </p:nvSpPr>
        <p:spPr>
          <a:xfrm>
            <a:off x="863679" y="4984790"/>
            <a:ext cx="162520" cy="297656"/>
          </a:xfrm>
          <a:prstGeom prst="rect">
            <a:avLst/>
          </a:prstGeom>
          <a:noFill/>
          <a:ln/>
        </p:spPr>
        <p:txBody>
          <a:bodyPr wrap="none" lIns="0" tIns="0" rIns="0" bIns="0" rtlCol="0" anchor="t"/>
          <a:lstStyle/>
          <a:p>
            <a:pPr algn="ctr" indent="0" marL="0">
              <a:lnSpc>
                <a:spcPts val="2300"/>
              </a:lnSpc>
              <a:buNone/>
            </a:pPr>
            <a:r>
              <a:rPr lang="en-US" sz="2300" b="1" spc="-47" kern="0" dirty="0">
                <a:solidFill>
                  <a:srgbClr val="E0D6DE"/>
                </a:solidFill>
                <a:latin typeface="Petrona Bold" pitchFamily="34" charset="0"/>
                <a:ea typeface="Petrona Bold" pitchFamily="34" charset="-122"/>
                <a:cs typeface="Petrona Bold" pitchFamily="34" charset="-120"/>
              </a:rPr>
              <a:t>3</a:t>
            </a:r>
            <a:endParaRPr lang="en-US" sz="2300" dirty="0"/>
          </a:p>
        </p:txBody>
      </p:sp>
      <p:sp>
        <p:nvSpPr>
          <p:cNvPr id="17" name="Text 15"/>
          <p:cNvSpPr/>
          <p:nvPr/>
        </p:nvSpPr>
        <p:spPr>
          <a:xfrm>
            <a:off x="1984534" y="4897279"/>
            <a:ext cx="2550795" cy="310158"/>
          </a:xfrm>
          <a:prstGeom prst="rect">
            <a:avLst/>
          </a:prstGeom>
          <a:noFill/>
          <a:ln/>
        </p:spPr>
        <p:txBody>
          <a:bodyPr wrap="none" lIns="0" tIns="0" rIns="0" bIns="0" rtlCol="0" anchor="t"/>
          <a:lstStyle/>
          <a:p>
            <a:pPr algn="l" indent="0" marL="0">
              <a:lnSpc>
                <a:spcPts val="2400"/>
              </a:lnSpc>
              <a:buNone/>
            </a:pPr>
            <a:r>
              <a:rPr lang="en-US" sz="1950" b="1" spc="-39" kern="0" dirty="0">
                <a:solidFill>
                  <a:srgbClr val="E0D6DE"/>
                </a:solidFill>
                <a:latin typeface="Petrona Bold" pitchFamily="34" charset="0"/>
                <a:ea typeface="Petrona Bold" pitchFamily="34" charset="-122"/>
                <a:cs typeface="Petrona Bold" pitchFamily="34" charset="-120"/>
              </a:rPr>
              <a:t>Manejo de Base Pointer</a:t>
            </a:r>
            <a:endParaRPr lang="en-US" sz="1950" dirty="0"/>
          </a:p>
        </p:txBody>
      </p:sp>
      <p:sp>
        <p:nvSpPr>
          <p:cNvPr id="18" name="Text 16"/>
          <p:cNvSpPr/>
          <p:nvPr/>
        </p:nvSpPr>
        <p:spPr>
          <a:xfrm>
            <a:off x="1984534" y="5320784"/>
            <a:ext cx="11984355" cy="604838"/>
          </a:xfrm>
          <a:prstGeom prst="rect">
            <a:avLst/>
          </a:prstGeom>
          <a:noFill/>
          <a:ln/>
        </p:spPr>
        <p:txBody>
          <a:bodyPr wrap="square" lIns="0" tIns="0" rIns="0" bIns="0" rtlCol="0" anchor="t"/>
          <a:lstStyle/>
          <a:p>
            <a:pPr algn="l" indent="0" marL="0">
              <a:lnSpc>
                <a:spcPts val="2350"/>
              </a:lnSpc>
              <a:buNone/>
            </a:pPr>
            <a:r>
              <a:rPr lang="en-US" sz="1450" spc="-30" kern="0" dirty="0">
                <a:solidFill>
                  <a:srgbClr val="E0D6DE"/>
                </a:solidFill>
                <a:latin typeface="Inter" pitchFamily="34" charset="0"/>
                <a:ea typeface="Inter" pitchFamily="34" charset="-122"/>
                <a:cs typeface="Inter" pitchFamily="34" charset="-120"/>
              </a:rPr>
              <a:t>El registro BP (Base Pointer) se usa para acceder a parámetros y variables locales dentro de un stack frame. Se actualiza al entrar y salir de funciones.</a:t>
            </a:r>
            <a:endParaRPr lang="en-US" sz="1450" dirty="0"/>
          </a:p>
        </p:txBody>
      </p:sp>
      <p:sp>
        <p:nvSpPr>
          <p:cNvPr id="19" name="Shape 17"/>
          <p:cNvSpPr/>
          <p:nvPr/>
        </p:nvSpPr>
        <p:spPr>
          <a:xfrm>
            <a:off x="1134785" y="6717387"/>
            <a:ext cx="661511" cy="22860"/>
          </a:xfrm>
          <a:prstGeom prst="roundRect">
            <a:avLst>
              <a:gd name="adj" fmla="val 347287"/>
            </a:avLst>
          </a:prstGeom>
          <a:solidFill>
            <a:srgbClr val="48367C"/>
          </a:solidFill>
          <a:ln/>
        </p:spPr>
      </p:sp>
      <p:sp>
        <p:nvSpPr>
          <p:cNvPr id="20" name="Shape 18"/>
          <p:cNvSpPr/>
          <p:nvPr/>
        </p:nvSpPr>
        <p:spPr>
          <a:xfrm>
            <a:off x="732353" y="6516172"/>
            <a:ext cx="425291" cy="425291"/>
          </a:xfrm>
          <a:prstGeom prst="roundRect">
            <a:avLst>
              <a:gd name="adj" fmla="val 18667"/>
            </a:avLst>
          </a:prstGeom>
          <a:solidFill>
            <a:srgbClr val="2F1D63"/>
          </a:solidFill>
          <a:ln w="7620">
            <a:solidFill>
              <a:srgbClr val="48367C"/>
            </a:solidFill>
            <a:prstDash val="solid"/>
          </a:ln>
        </p:spPr>
      </p:sp>
      <p:sp>
        <p:nvSpPr>
          <p:cNvPr id="21" name="Text 19"/>
          <p:cNvSpPr/>
          <p:nvPr/>
        </p:nvSpPr>
        <p:spPr>
          <a:xfrm>
            <a:off x="867727" y="6579989"/>
            <a:ext cx="154424" cy="297656"/>
          </a:xfrm>
          <a:prstGeom prst="rect">
            <a:avLst/>
          </a:prstGeom>
          <a:noFill/>
          <a:ln/>
        </p:spPr>
        <p:txBody>
          <a:bodyPr wrap="none" lIns="0" tIns="0" rIns="0" bIns="0" rtlCol="0" anchor="t"/>
          <a:lstStyle/>
          <a:p>
            <a:pPr algn="ctr" indent="0" marL="0">
              <a:lnSpc>
                <a:spcPts val="2300"/>
              </a:lnSpc>
              <a:buNone/>
            </a:pPr>
            <a:r>
              <a:rPr lang="en-US" sz="2300" b="1" spc="-47" kern="0" dirty="0">
                <a:solidFill>
                  <a:srgbClr val="E0D6DE"/>
                </a:solidFill>
                <a:latin typeface="Petrona Bold" pitchFamily="34" charset="0"/>
                <a:ea typeface="Petrona Bold" pitchFamily="34" charset="-122"/>
                <a:cs typeface="Petrona Bold" pitchFamily="34" charset="-120"/>
              </a:rPr>
              <a:t>4</a:t>
            </a:r>
            <a:endParaRPr lang="en-US" sz="2300" dirty="0"/>
          </a:p>
        </p:txBody>
      </p:sp>
      <p:sp>
        <p:nvSpPr>
          <p:cNvPr id="22" name="Text 20"/>
          <p:cNvSpPr/>
          <p:nvPr/>
        </p:nvSpPr>
        <p:spPr>
          <a:xfrm>
            <a:off x="1984534" y="6492478"/>
            <a:ext cx="2480905" cy="310158"/>
          </a:xfrm>
          <a:prstGeom prst="rect">
            <a:avLst/>
          </a:prstGeom>
          <a:noFill/>
          <a:ln/>
        </p:spPr>
        <p:txBody>
          <a:bodyPr wrap="none" lIns="0" tIns="0" rIns="0" bIns="0" rtlCol="0" anchor="t"/>
          <a:lstStyle/>
          <a:p>
            <a:pPr algn="l" indent="0" marL="0">
              <a:lnSpc>
                <a:spcPts val="2400"/>
              </a:lnSpc>
              <a:buNone/>
            </a:pPr>
            <a:r>
              <a:rPr lang="en-US" sz="1950" b="1" spc="-39" kern="0" dirty="0">
                <a:solidFill>
                  <a:srgbClr val="E0D6DE"/>
                </a:solidFill>
                <a:latin typeface="Petrona Bold" pitchFamily="34" charset="0"/>
                <a:ea typeface="Petrona Bold" pitchFamily="34" charset="-122"/>
                <a:cs typeface="Petrona Bold" pitchFamily="34" charset="-120"/>
              </a:rPr>
              <a:t>Reserva de Espacio</a:t>
            </a:r>
            <a:endParaRPr lang="en-US" sz="1950" dirty="0"/>
          </a:p>
        </p:txBody>
      </p:sp>
      <p:sp>
        <p:nvSpPr>
          <p:cNvPr id="23" name="Text 21"/>
          <p:cNvSpPr/>
          <p:nvPr/>
        </p:nvSpPr>
        <p:spPr>
          <a:xfrm>
            <a:off x="1984534" y="6915983"/>
            <a:ext cx="11984355" cy="604838"/>
          </a:xfrm>
          <a:prstGeom prst="rect">
            <a:avLst/>
          </a:prstGeom>
          <a:noFill/>
          <a:ln/>
        </p:spPr>
        <p:txBody>
          <a:bodyPr wrap="square" lIns="0" tIns="0" rIns="0" bIns="0" rtlCol="0" anchor="t"/>
          <a:lstStyle/>
          <a:p>
            <a:pPr algn="l" indent="0" marL="0">
              <a:lnSpc>
                <a:spcPts val="2350"/>
              </a:lnSpc>
              <a:buNone/>
            </a:pPr>
            <a:r>
              <a:rPr lang="en-US" sz="1450" spc="-30" kern="0" dirty="0">
                <a:solidFill>
                  <a:srgbClr val="E0D6DE"/>
                </a:solidFill>
                <a:latin typeface="Inter" pitchFamily="34" charset="0"/>
                <a:ea typeface="Inter" pitchFamily="34" charset="-122"/>
                <a:cs typeface="Inter" pitchFamily="34" charset="-120"/>
              </a:rPr>
              <a:t>Para variables locales, se ajusta SP para reservar espacio en el stack. Esto se hace comúnmente restando un valor a SP al inicio de una función.</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51245" y="620911"/>
            <a:ext cx="6224468" cy="623411"/>
          </a:xfrm>
          <a:prstGeom prst="rect">
            <a:avLst/>
          </a:prstGeom>
          <a:noFill/>
          <a:ln/>
        </p:spPr>
        <p:txBody>
          <a:bodyPr wrap="none" lIns="0" tIns="0" rIns="0" bIns="0" rtlCol="0" anchor="t"/>
          <a:lstStyle/>
          <a:p>
            <a:pPr indent="0" marL="0">
              <a:lnSpc>
                <a:spcPts val="4900"/>
              </a:lnSpc>
              <a:buNone/>
            </a:pPr>
            <a:r>
              <a:rPr lang="en-US" sz="3900" b="1" spc="-79" kern="0" dirty="0">
                <a:solidFill>
                  <a:srgbClr val="FF8AAF"/>
                </a:solidFill>
                <a:latin typeface="Petrona Bold" pitchFamily="34" charset="0"/>
                <a:ea typeface="Petrona Bold" pitchFamily="34" charset="-122"/>
                <a:cs typeface="Petrona Bold" pitchFamily="34" charset="-120"/>
              </a:rPr>
              <a:t>Pila de llamadas a funciones</a:t>
            </a:r>
            <a:endParaRPr lang="en-US" sz="3900" dirty="0"/>
          </a:p>
        </p:txBody>
      </p:sp>
      <p:pic>
        <p:nvPicPr>
          <p:cNvPr id="4" name="Image 1" descr="preencoded.png">    </p:cNvPr>
          <p:cNvPicPr>
            <a:picLocks noChangeAspect="1"/>
          </p:cNvPicPr>
          <p:nvPr/>
        </p:nvPicPr>
        <p:blipFill>
          <a:blip r:embed="rId2"/>
          <a:stretch>
            <a:fillRect/>
          </a:stretch>
        </p:blipFill>
        <p:spPr>
          <a:xfrm>
            <a:off x="6151245" y="1529239"/>
            <a:ext cx="949881" cy="1519833"/>
          </a:xfrm>
          <a:prstGeom prst="rect">
            <a:avLst/>
          </a:prstGeom>
        </p:spPr>
      </p:pic>
      <p:sp>
        <p:nvSpPr>
          <p:cNvPr id="5" name="Text 1"/>
          <p:cNvSpPr/>
          <p:nvPr/>
        </p:nvSpPr>
        <p:spPr>
          <a:xfrm>
            <a:off x="7386042" y="1719143"/>
            <a:ext cx="2493526" cy="311587"/>
          </a:xfrm>
          <a:prstGeom prst="rect">
            <a:avLst/>
          </a:prstGeom>
          <a:noFill/>
          <a:ln/>
        </p:spPr>
        <p:txBody>
          <a:bodyPr wrap="none" lIns="0" tIns="0" rIns="0" bIns="0" rtlCol="0" anchor="t"/>
          <a:lstStyle/>
          <a:p>
            <a:pPr algn="l" indent="0" marL="0">
              <a:lnSpc>
                <a:spcPts val="2450"/>
              </a:lnSpc>
              <a:buNone/>
            </a:pPr>
            <a:r>
              <a:rPr lang="en-US" sz="1950" b="1" spc="-39" kern="0" dirty="0">
                <a:solidFill>
                  <a:srgbClr val="E0D6DE"/>
                </a:solidFill>
                <a:latin typeface="Petrona Bold" pitchFamily="34" charset="0"/>
                <a:ea typeface="Petrona Bold" pitchFamily="34" charset="-122"/>
                <a:cs typeface="Petrona Bold" pitchFamily="34" charset="-120"/>
              </a:rPr>
              <a:t>Llamada a función</a:t>
            </a:r>
            <a:endParaRPr lang="en-US" sz="1950" dirty="0"/>
          </a:p>
        </p:txBody>
      </p:sp>
      <p:sp>
        <p:nvSpPr>
          <p:cNvPr id="6" name="Text 2"/>
          <p:cNvSpPr/>
          <p:nvPr/>
        </p:nvSpPr>
        <p:spPr>
          <a:xfrm>
            <a:off x="7386042" y="2144673"/>
            <a:ext cx="6579513" cy="607933"/>
          </a:xfrm>
          <a:prstGeom prst="rect">
            <a:avLst/>
          </a:prstGeom>
          <a:noFill/>
          <a:ln/>
        </p:spPr>
        <p:txBody>
          <a:bodyPr wrap="square" lIns="0" tIns="0" rIns="0" bIns="0" rtlCol="0" anchor="t"/>
          <a:lstStyle/>
          <a:p>
            <a:pPr algn="l" indent="0" marL="0">
              <a:lnSpc>
                <a:spcPts val="2350"/>
              </a:lnSpc>
              <a:buNone/>
            </a:pPr>
            <a:r>
              <a:rPr lang="en-US" sz="1450" spc="-30" kern="0" dirty="0">
                <a:solidFill>
                  <a:srgbClr val="E0D6DE"/>
                </a:solidFill>
                <a:latin typeface="Inter" pitchFamily="34" charset="0"/>
                <a:ea typeface="Inter" pitchFamily="34" charset="-122"/>
                <a:cs typeface="Inter" pitchFamily="34" charset="-120"/>
              </a:rPr>
              <a:t>Cuando se llama a una función, se crea un nuevo stack frame. La dirección de retorno se guarda automáticamente en el stack con la instrucción CALL.</a:t>
            </a:r>
            <a:endParaRPr lang="en-US" sz="1450" dirty="0"/>
          </a:p>
        </p:txBody>
      </p:sp>
      <p:pic>
        <p:nvPicPr>
          <p:cNvPr id="7" name="Image 2" descr="preencoded.png">    </p:cNvPr>
          <p:cNvPicPr>
            <a:picLocks noChangeAspect="1"/>
          </p:cNvPicPr>
          <p:nvPr/>
        </p:nvPicPr>
        <p:blipFill>
          <a:blip r:embed="rId3"/>
          <a:stretch>
            <a:fillRect/>
          </a:stretch>
        </p:blipFill>
        <p:spPr>
          <a:xfrm>
            <a:off x="6151245" y="3049072"/>
            <a:ext cx="949881" cy="1519833"/>
          </a:xfrm>
          <a:prstGeom prst="rect">
            <a:avLst/>
          </a:prstGeom>
        </p:spPr>
      </p:pic>
      <p:sp>
        <p:nvSpPr>
          <p:cNvPr id="8" name="Text 3"/>
          <p:cNvSpPr/>
          <p:nvPr/>
        </p:nvSpPr>
        <p:spPr>
          <a:xfrm>
            <a:off x="7386042" y="3238976"/>
            <a:ext cx="2493526" cy="311587"/>
          </a:xfrm>
          <a:prstGeom prst="rect">
            <a:avLst/>
          </a:prstGeom>
          <a:noFill/>
          <a:ln/>
        </p:spPr>
        <p:txBody>
          <a:bodyPr wrap="none" lIns="0" tIns="0" rIns="0" bIns="0" rtlCol="0" anchor="t"/>
          <a:lstStyle/>
          <a:p>
            <a:pPr algn="l" indent="0" marL="0">
              <a:lnSpc>
                <a:spcPts val="2450"/>
              </a:lnSpc>
              <a:buNone/>
            </a:pPr>
            <a:r>
              <a:rPr lang="en-US" sz="1950" b="1" spc="-39" kern="0" dirty="0">
                <a:solidFill>
                  <a:srgbClr val="E0D6DE"/>
                </a:solidFill>
                <a:latin typeface="Petrona Bold" pitchFamily="34" charset="0"/>
                <a:ea typeface="Petrona Bold" pitchFamily="34" charset="-122"/>
                <a:cs typeface="Petrona Bold" pitchFamily="34" charset="-120"/>
              </a:rPr>
              <a:t>Prólogo de función</a:t>
            </a:r>
            <a:endParaRPr lang="en-US" sz="1950" dirty="0"/>
          </a:p>
        </p:txBody>
      </p:sp>
      <p:sp>
        <p:nvSpPr>
          <p:cNvPr id="9" name="Text 4"/>
          <p:cNvSpPr/>
          <p:nvPr/>
        </p:nvSpPr>
        <p:spPr>
          <a:xfrm>
            <a:off x="7386042" y="3664506"/>
            <a:ext cx="6579513" cy="607933"/>
          </a:xfrm>
          <a:prstGeom prst="rect">
            <a:avLst/>
          </a:prstGeom>
          <a:noFill/>
          <a:ln/>
        </p:spPr>
        <p:txBody>
          <a:bodyPr wrap="square" lIns="0" tIns="0" rIns="0" bIns="0" rtlCol="0" anchor="t"/>
          <a:lstStyle/>
          <a:p>
            <a:pPr algn="l" indent="0" marL="0">
              <a:lnSpc>
                <a:spcPts val="2350"/>
              </a:lnSpc>
              <a:buNone/>
            </a:pPr>
            <a:r>
              <a:rPr lang="en-US" sz="1450" spc="-30" kern="0" dirty="0">
                <a:solidFill>
                  <a:srgbClr val="E0D6DE"/>
                </a:solidFill>
                <a:latin typeface="Inter" pitchFamily="34" charset="0"/>
                <a:ea typeface="Inter" pitchFamily="34" charset="-122"/>
                <a:cs typeface="Inter" pitchFamily="34" charset="-120"/>
              </a:rPr>
              <a:t>Se guarda el BP actual, se establece un nuevo BP, y se reserva espacio para variables locales ajustando SP.</a:t>
            </a:r>
            <a:endParaRPr lang="en-US" sz="1450" dirty="0"/>
          </a:p>
        </p:txBody>
      </p:sp>
      <p:pic>
        <p:nvPicPr>
          <p:cNvPr id="10" name="Image 3" descr="preencoded.png">    </p:cNvPr>
          <p:cNvPicPr>
            <a:picLocks noChangeAspect="1"/>
          </p:cNvPicPr>
          <p:nvPr/>
        </p:nvPicPr>
        <p:blipFill>
          <a:blip r:embed="rId4"/>
          <a:stretch>
            <a:fillRect/>
          </a:stretch>
        </p:blipFill>
        <p:spPr>
          <a:xfrm>
            <a:off x="6151245" y="4568904"/>
            <a:ext cx="949881" cy="1519833"/>
          </a:xfrm>
          <a:prstGeom prst="rect">
            <a:avLst/>
          </a:prstGeom>
        </p:spPr>
      </p:pic>
      <p:sp>
        <p:nvSpPr>
          <p:cNvPr id="11" name="Text 5"/>
          <p:cNvSpPr/>
          <p:nvPr/>
        </p:nvSpPr>
        <p:spPr>
          <a:xfrm>
            <a:off x="7386042" y="4758809"/>
            <a:ext cx="2493526" cy="311587"/>
          </a:xfrm>
          <a:prstGeom prst="rect">
            <a:avLst/>
          </a:prstGeom>
          <a:noFill/>
          <a:ln/>
        </p:spPr>
        <p:txBody>
          <a:bodyPr wrap="none" lIns="0" tIns="0" rIns="0" bIns="0" rtlCol="0" anchor="t"/>
          <a:lstStyle/>
          <a:p>
            <a:pPr algn="l" indent="0" marL="0">
              <a:lnSpc>
                <a:spcPts val="2450"/>
              </a:lnSpc>
              <a:buNone/>
            </a:pPr>
            <a:r>
              <a:rPr lang="en-US" sz="1950" b="1" spc="-39" kern="0" dirty="0">
                <a:solidFill>
                  <a:srgbClr val="E0D6DE"/>
                </a:solidFill>
                <a:latin typeface="Petrona Bold" pitchFamily="34" charset="0"/>
                <a:ea typeface="Petrona Bold" pitchFamily="34" charset="-122"/>
                <a:cs typeface="Petrona Bold" pitchFamily="34" charset="-120"/>
              </a:rPr>
              <a:t>Ejecución de función</a:t>
            </a:r>
            <a:endParaRPr lang="en-US" sz="1950" dirty="0"/>
          </a:p>
        </p:txBody>
      </p:sp>
      <p:sp>
        <p:nvSpPr>
          <p:cNvPr id="12" name="Text 6"/>
          <p:cNvSpPr/>
          <p:nvPr/>
        </p:nvSpPr>
        <p:spPr>
          <a:xfrm>
            <a:off x="7386042" y="5184338"/>
            <a:ext cx="6579513" cy="607933"/>
          </a:xfrm>
          <a:prstGeom prst="rect">
            <a:avLst/>
          </a:prstGeom>
          <a:noFill/>
          <a:ln/>
        </p:spPr>
        <p:txBody>
          <a:bodyPr wrap="square" lIns="0" tIns="0" rIns="0" bIns="0" rtlCol="0" anchor="t"/>
          <a:lstStyle/>
          <a:p>
            <a:pPr algn="l" indent="0" marL="0">
              <a:lnSpc>
                <a:spcPts val="2350"/>
              </a:lnSpc>
              <a:buNone/>
            </a:pPr>
            <a:r>
              <a:rPr lang="en-US" sz="1450" spc="-30" kern="0" dirty="0">
                <a:solidFill>
                  <a:srgbClr val="E0D6DE"/>
                </a:solidFill>
                <a:latin typeface="Inter" pitchFamily="34" charset="0"/>
                <a:ea typeface="Inter" pitchFamily="34" charset="-122"/>
                <a:cs typeface="Inter" pitchFamily="34" charset="-120"/>
              </a:rPr>
              <a:t>La función opera utilizando el espacio reservado en el stack para sus variables locales y accede a los parámetros a través de BP.</a:t>
            </a:r>
            <a:endParaRPr lang="en-US" sz="1450" dirty="0"/>
          </a:p>
        </p:txBody>
      </p:sp>
      <p:pic>
        <p:nvPicPr>
          <p:cNvPr id="13" name="Image 4" descr="preencoded.png">    </p:cNvPr>
          <p:cNvPicPr>
            <a:picLocks noChangeAspect="1"/>
          </p:cNvPicPr>
          <p:nvPr/>
        </p:nvPicPr>
        <p:blipFill>
          <a:blip r:embed="rId5"/>
          <a:stretch>
            <a:fillRect/>
          </a:stretch>
        </p:blipFill>
        <p:spPr>
          <a:xfrm>
            <a:off x="6151245" y="6088737"/>
            <a:ext cx="949881" cy="1519833"/>
          </a:xfrm>
          <a:prstGeom prst="rect">
            <a:avLst/>
          </a:prstGeom>
        </p:spPr>
      </p:pic>
      <p:sp>
        <p:nvSpPr>
          <p:cNvPr id="14" name="Text 7"/>
          <p:cNvSpPr/>
          <p:nvPr/>
        </p:nvSpPr>
        <p:spPr>
          <a:xfrm>
            <a:off x="7386042" y="6278642"/>
            <a:ext cx="2493526" cy="311587"/>
          </a:xfrm>
          <a:prstGeom prst="rect">
            <a:avLst/>
          </a:prstGeom>
          <a:noFill/>
          <a:ln/>
        </p:spPr>
        <p:txBody>
          <a:bodyPr wrap="none" lIns="0" tIns="0" rIns="0" bIns="0" rtlCol="0" anchor="t"/>
          <a:lstStyle/>
          <a:p>
            <a:pPr algn="l" indent="0" marL="0">
              <a:lnSpc>
                <a:spcPts val="2450"/>
              </a:lnSpc>
              <a:buNone/>
            </a:pPr>
            <a:r>
              <a:rPr lang="en-US" sz="1950" b="1" spc="-39" kern="0" dirty="0">
                <a:solidFill>
                  <a:srgbClr val="E0D6DE"/>
                </a:solidFill>
                <a:latin typeface="Petrona Bold" pitchFamily="34" charset="0"/>
                <a:ea typeface="Petrona Bold" pitchFamily="34" charset="-122"/>
                <a:cs typeface="Petrona Bold" pitchFamily="34" charset="-120"/>
              </a:rPr>
              <a:t>Epílogo y retorno</a:t>
            </a:r>
            <a:endParaRPr lang="en-US" sz="1950" dirty="0"/>
          </a:p>
        </p:txBody>
      </p:sp>
      <p:sp>
        <p:nvSpPr>
          <p:cNvPr id="15" name="Text 8"/>
          <p:cNvSpPr/>
          <p:nvPr/>
        </p:nvSpPr>
        <p:spPr>
          <a:xfrm>
            <a:off x="7386042" y="6704171"/>
            <a:ext cx="6579513" cy="607933"/>
          </a:xfrm>
          <a:prstGeom prst="rect">
            <a:avLst/>
          </a:prstGeom>
          <a:noFill/>
          <a:ln/>
        </p:spPr>
        <p:txBody>
          <a:bodyPr wrap="square" lIns="0" tIns="0" rIns="0" bIns="0" rtlCol="0" anchor="t"/>
          <a:lstStyle/>
          <a:p>
            <a:pPr algn="l" indent="0" marL="0">
              <a:lnSpc>
                <a:spcPts val="2350"/>
              </a:lnSpc>
              <a:buNone/>
            </a:pPr>
            <a:r>
              <a:rPr lang="en-US" sz="1450" spc="-30" kern="0" dirty="0">
                <a:solidFill>
                  <a:srgbClr val="E0D6DE"/>
                </a:solidFill>
                <a:latin typeface="Inter" pitchFamily="34" charset="0"/>
                <a:ea typeface="Inter" pitchFamily="34" charset="-122"/>
                <a:cs typeface="Inter" pitchFamily="34" charset="-120"/>
              </a:rPr>
              <a:t>Se libera el espacio de variables locales, se restaura el BP anterior, y se ejecuta RET para volver a la función llamante, limpiando el stack frame.</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968937"/>
            <a:ext cx="9688711"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Almacenamiento de variables locales</a:t>
            </a:r>
            <a:endParaRPr lang="en-US" sz="4650" dirty="0"/>
          </a:p>
        </p:txBody>
      </p:sp>
      <p:sp>
        <p:nvSpPr>
          <p:cNvPr id="3" name="Text 1"/>
          <p:cNvSpPr/>
          <p:nvPr/>
        </p:nvSpPr>
        <p:spPr>
          <a:xfrm>
            <a:off x="793790" y="3280172"/>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Reserva de espacio</a:t>
            </a:r>
            <a:endParaRPr lang="en-US" sz="2300" dirty="0"/>
          </a:p>
        </p:txBody>
      </p:sp>
      <p:sp>
        <p:nvSpPr>
          <p:cNvPr id="4" name="Text 2"/>
          <p:cNvSpPr/>
          <p:nvPr/>
        </p:nvSpPr>
        <p:spPr>
          <a:xfrm>
            <a:off x="793790" y="3879056"/>
            <a:ext cx="3978116" cy="217741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Al entrar en una función, se ajusta el SP para reservar espacio para variables locales. Esto se hace comúnmente restando un valor calculado al SP, creando lo que se conoce como "stack frame".</a:t>
            </a:r>
            <a:endParaRPr lang="en-US" sz="1750" dirty="0"/>
          </a:p>
        </p:txBody>
      </p:sp>
      <p:sp>
        <p:nvSpPr>
          <p:cNvPr id="5" name="Text 3"/>
          <p:cNvSpPr/>
          <p:nvPr/>
        </p:nvSpPr>
        <p:spPr>
          <a:xfrm>
            <a:off x="5332928" y="3280172"/>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Acceso a variables</a:t>
            </a:r>
            <a:endParaRPr lang="en-US" sz="2300" dirty="0"/>
          </a:p>
        </p:txBody>
      </p:sp>
      <p:sp>
        <p:nvSpPr>
          <p:cNvPr id="6" name="Text 4"/>
          <p:cNvSpPr/>
          <p:nvPr/>
        </p:nvSpPr>
        <p:spPr>
          <a:xfrm>
            <a:off x="5332928" y="3879056"/>
            <a:ext cx="3978116" cy="217741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Las variables locales se acceden utilizando desplazamientos negativos desde el BP. Por ejemplo, [BP-4] podría referirse a la primera variable local. Este método permite un acceso rápido y eficiente a las variables.</a:t>
            </a:r>
            <a:endParaRPr lang="en-US" sz="1750" dirty="0"/>
          </a:p>
        </p:txBody>
      </p:sp>
      <p:sp>
        <p:nvSpPr>
          <p:cNvPr id="7" name="Text 5"/>
          <p:cNvSpPr/>
          <p:nvPr/>
        </p:nvSpPr>
        <p:spPr>
          <a:xfrm>
            <a:off x="9872067" y="3280172"/>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Gestión de alcance</a:t>
            </a:r>
            <a:endParaRPr lang="en-US" sz="2300" dirty="0"/>
          </a:p>
        </p:txBody>
      </p:sp>
      <p:sp>
        <p:nvSpPr>
          <p:cNvPr id="8" name="Text 6"/>
          <p:cNvSpPr/>
          <p:nvPr/>
        </p:nvSpPr>
        <p:spPr>
          <a:xfrm>
            <a:off x="9872067" y="3879056"/>
            <a:ext cx="3978116" cy="217741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El almacenamiento en el stack garantiza que las variables locales solo existan durante la ejecución de la función, manteniendo así el principio de alcance local y evitando conflictos de nombres entre funciones.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762238"/>
            <a:ext cx="8259366"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Paso de parámetros a funciones</a:t>
            </a:r>
            <a:endParaRPr lang="en-US" sz="4650" dirty="0"/>
          </a:p>
        </p:txBody>
      </p:sp>
      <p:sp>
        <p:nvSpPr>
          <p:cNvPr id="3" name="Shape 1"/>
          <p:cNvSpPr/>
          <p:nvPr/>
        </p:nvSpPr>
        <p:spPr>
          <a:xfrm>
            <a:off x="793790" y="2300288"/>
            <a:ext cx="13042821" cy="30480"/>
          </a:xfrm>
          <a:prstGeom prst="roundRect">
            <a:avLst>
              <a:gd name="adj" fmla="val 312558"/>
            </a:avLst>
          </a:prstGeom>
          <a:solidFill>
            <a:srgbClr val="48367C"/>
          </a:solidFill>
          <a:ln/>
        </p:spPr>
      </p:sp>
      <p:sp>
        <p:nvSpPr>
          <p:cNvPr id="4" name="Shape 2"/>
          <p:cNvSpPr/>
          <p:nvPr/>
        </p:nvSpPr>
        <p:spPr>
          <a:xfrm>
            <a:off x="2323743" y="2300288"/>
            <a:ext cx="30480" cy="793790"/>
          </a:xfrm>
          <a:prstGeom prst="roundRect">
            <a:avLst>
              <a:gd name="adj" fmla="val 312558"/>
            </a:avLst>
          </a:prstGeom>
          <a:solidFill>
            <a:srgbClr val="48367C"/>
          </a:solidFill>
          <a:ln/>
        </p:spPr>
      </p:sp>
      <p:sp>
        <p:nvSpPr>
          <p:cNvPr id="5" name="Shape 3"/>
          <p:cNvSpPr/>
          <p:nvPr/>
        </p:nvSpPr>
        <p:spPr>
          <a:xfrm>
            <a:off x="2083832" y="2045137"/>
            <a:ext cx="510302" cy="510302"/>
          </a:xfrm>
          <a:prstGeom prst="roundRect">
            <a:avLst>
              <a:gd name="adj" fmla="val 18669"/>
            </a:avLst>
          </a:prstGeom>
          <a:solidFill>
            <a:srgbClr val="2F1D63"/>
          </a:solidFill>
          <a:ln w="7620">
            <a:solidFill>
              <a:srgbClr val="48367C"/>
            </a:solidFill>
            <a:prstDash val="solid"/>
          </a:ln>
        </p:spPr>
      </p:sp>
      <p:sp>
        <p:nvSpPr>
          <p:cNvPr id="6" name="Text 4"/>
          <p:cNvSpPr/>
          <p:nvPr/>
        </p:nvSpPr>
        <p:spPr>
          <a:xfrm>
            <a:off x="2266117" y="2121575"/>
            <a:ext cx="145733" cy="357307"/>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1</a:t>
            </a:r>
            <a:endParaRPr lang="en-US" sz="2800" dirty="0"/>
          </a:p>
        </p:txBody>
      </p:sp>
      <p:sp>
        <p:nvSpPr>
          <p:cNvPr id="7" name="Text 5"/>
          <p:cNvSpPr/>
          <p:nvPr/>
        </p:nvSpPr>
        <p:spPr>
          <a:xfrm>
            <a:off x="1020604" y="3321010"/>
            <a:ext cx="2636877" cy="744141"/>
          </a:xfrm>
          <a:prstGeom prst="rect">
            <a:avLst/>
          </a:prstGeom>
          <a:noFill/>
          <a:ln/>
        </p:spPr>
        <p:txBody>
          <a:bodyPr wrap="square" lIns="0" tIns="0" rIns="0" bIns="0" rtlCol="0" anchor="t"/>
          <a:lstStyle/>
          <a:p>
            <a:pPr algn="ct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Preparación de parámetros</a:t>
            </a:r>
            <a:endParaRPr lang="en-US" sz="2300" dirty="0"/>
          </a:p>
        </p:txBody>
      </p:sp>
      <p:sp>
        <p:nvSpPr>
          <p:cNvPr id="8" name="Text 6"/>
          <p:cNvSpPr/>
          <p:nvPr/>
        </p:nvSpPr>
        <p:spPr>
          <a:xfrm>
            <a:off x="1020604" y="4201239"/>
            <a:ext cx="2636877" cy="2903220"/>
          </a:xfrm>
          <a:prstGeom prst="rect">
            <a:avLst/>
          </a:prstGeom>
          <a:noFill/>
          <a:ln/>
        </p:spPr>
        <p:txBody>
          <a:bodyPr wrap="square" lIns="0" tIns="0" rIns="0" bIns="0" rtlCol="0" anchor="t"/>
          <a:lstStyle/>
          <a:p>
            <a:pPr algn="ct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Antes de llamar a una función, los parámetros se empujan al stack en orden inverso. Esto permite que el primer parámetro esté en la posición más cercana al BP de la función llamada.</a:t>
            </a:r>
            <a:endParaRPr lang="en-US" sz="1750" dirty="0"/>
          </a:p>
        </p:txBody>
      </p:sp>
      <p:sp>
        <p:nvSpPr>
          <p:cNvPr id="9" name="Shape 7"/>
          <p:cNvSpPr/>
          <p:nvPr/>
        </p:nvSpPr>
        <p:spPr>
          <a:xfrm>
            <a:off x="5641181" y="2300288"/>
            <a:ext cx="30480" cy="793790"/>
          </a:xfrm>
          <a:prstGeom prst="roundRect">
            <a:avLst>
              <a:gd name="adj" fmla="val 312558"/>
            </a:avLst>
          </a:prstGeom>
          <a:solidFill>
            <a:srgbClr val="48367C"/>
          </a:solidFill>
          <a:ln/>
        </p:spPr>
      </p:sp>
      <p:sp>
        <p:nvSpPr>
          <p:cNvPr id="10" name="Shape 8"/>
          <p:cNvSpPr/>
          <p:nvPr/>
        </p:nvSpPr>
        <p:spPr>
          <a:xfrm>
            <a:off x="5401270" y="2045137"/>
            <a:ext cx="510302" cy="510302"/>
          </a:xfrm>
          <a:prstGeom prst="roundRect">
            <a:avLst>
              <a:gd name="adj" fmla="val 18669"/>
            </a:avLst>
          </a:prstGeom>
          <a:solidFill>
            <a:srgbClr val="2F1D63"/>
          </a:solidFill>
          <a:ln w="7620">
            <a:solidFill>
              <a:srgbClr val="48367C"/>
            </a:solidFill>
            <a:prstDash val="solid"/>
          </a:ln>
        </p:spPr>
      </p:sp>
      <p:sp>
        <p:nvSpPr>
          <p:cNvPr id="11" name="Text 9"/>
          <p:cNvSpPr/>
          <p:nvPr/>
        </p:nvSpPr>
        <p:spPr>
          <a:xfrm>
            <a:off x="5558671" y="2121575"/>
            <a:ext cx="195382" cy="357307"/>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2</a:t>
            </a:r>
            <a:endParaRPr lang="en-US" sz="2800" dirty="0"/>
          </a:p>
        </p:txBody>
      </p:sp>
      <p:sp>
        <p:nvSpPr>
          <p:cNvPr id="12" name="Text 10"/>
          <p:cNvSpPr/>
          <p:nvPr/>
        </p:nvSpPr>
        <p:spPr>
          <a:xfrm>
            <a:off x="4337923" y="3321010"/>
            <a:ext cx="2636996" cy="372070"/>
          </a:xfrm>
          <a:prstGeom prst="rect">
            <a:avLst/>
          </a:prstGeom>
          <a:noFill/>
          <a:ln/>
        </p:spPr>
        <p:txBody>
          <a:bodyPr wrap="none" lIns="0" tIns="0" rIns="0" bIns="0" rtlCol="0" anchor="t"/>
          <a:lstStyle/>
          <a:p>
            <a:pPr algn="ct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Llamada a función</a:t>
            </a:r>
            <a:endParaRPr lang="en-US" sz="2300" dirty="0"/>
          </a:p>
        </p:txBody>
      </p:sp>
      <p:sp>
        <p:nvSpPr>
          <p:cNvPr id="13" name="Text 11"/>
          <p:cNvSpPr/>
          <p:nvPr/>
        </p:nvSpPr>
        <p:spPr>
          <a:xfrm>
            <a:off x="4337923" y="3829169"/>
            <a:ext cx="2636996" cy="2177415"/>
          </a:xfrm>
          <a:prstGeom prst="rect">
            <a:avLst/>
          </a:prstGeom>
          <a:noFill/>
          <a:ln/>
        </p:spPr>
        <p:txBody>
          <a:bodyPr wrap="square" lIns="0" tIns="0" rIns="0" bIns="0" rtlCol="0" anchor="t"/>
          <a:lstStyle/>
          <a:p>
            <a:pPr algn="ct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La instrucción CALL empuja automáticamente la dirección de retorno al stack y transfiere el control a la función llamada.</a:t>
            </a:r>
            <a:endParaRPr lang="en-US" sz="1750" dirty="0"/>
          </a:p>
        </p:txBody>
      </p:sp>
      <p:sp>
        <p:nvSpPr>
          <p:cNvPr id="14" name="Shape 12"/>
          <p:cNvSpPr/>
          <p:nvPr/>
        </p:nvSpPr>
        <p:spPr>
          <a:xfrm>
            <a:off x="8958620" y="2300288"/>
            <a:ext cx="30480" cy="793790"/>
          </a:xfrm>
          <a:prstGeom prst="roundRect">
            <a:avLst>
              <a:gd name="adj" fmla="val 312558"/>
            </a:avLst>
          </a:prstGeom>
          <a:solidFill>
            <a:srgbClr val="48367C"/>
          </a:solidFill>
          <a:ln/>
        </p:spPr>
      </p:sp>
      <p:sp>
        <p:nvSpPr>
          <p:cNvPr id="15" name="Shape 13"/>
          <p:cNvSpPr/>
          <p:nvPr/>
        </p:nvSpPr>
        <p:spPr>
          <a:xfrm>
            <a:off x="8718709" y="2045137"/>
            <a:ext cx="510302" cy="510302"/>
          </a:xfrm>
          <a:prstGeom prst="roundRect">
            <a:avLst>
              <a:gd name="adj" fmla="val 18669"/>
            </a:avLst>
          </a:prstGeom>
          <a:solidFill>
            <a:srgbClr val="2F1D63"/>
          </a:solidFill>
          <a:ln w="7620">
            <a:solidFill>
              <a:srgbClr val="48367C"/>
            </a:solidFill>
            <a:prstDash val="solid"/>
          </a:ln>
        </p:spPr>
      </p:sp>
      <p:sp>
        <p:nvSpPr>
          <p:cNvPr id="16" name="Text 14"/>
          <p:cNvSpPr/>
          <p:nvPr/>
        </p:nvSpPr>
        <p:spPr>
          <a:xfrm>
            <a:off x="8876348" y="2121575"/>
            <a:ext cx="195024" cy="357307"/>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3</a:t>
            </a:r>
            <a:endParaRPr lang="en-US" sz="2800" dirty="0"/>
          </a:p>
        </p:txBody>
      </p:sp>
      <p:sp>
        <p:nvSpPr>
          <p:cNvPr id="17" name="Text 15"/>
          <p:cNvSpPr/>
          <p:nvPr/>
        </p:nvSpPr>
        <p:spPr>
          <a:xfrm>
            <a:off x="7655362" y="3321010"/>
            <a:ext cx="2636996" cy="744141"/>
          </a:xfrm>
          <a:prstGeom prst="rect">
            <a:avLst/>
          </a:prstGeom>
          <a:noFill/>
          <a:ln/>
        </p:spPr>
        <p:txBody>
          <a:bodyPr wrap="square" lIns="0" tIns="0" rIns="0" bIns="0" rtlCol="0" anchor="t"/>
          <a:lstStyle/>
          <a:p>
            <a:pPr algn="ct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Acceso a parámetros</a:t>
            </a:r>
            <a:endParaRPr lang="en-US" sz="2300" dirty="0"/>
          </a:p>
        </p:txBody>
      </p:sp>
      <p:sp>
        <p:nvSpPr>
          <p:cNvPr id="18" name="Text 16"/>
          <p:cNvSpPr/>
          <p:nvPr/>
        </p:nvSpPr>
        <p:spPr>
          <a:xfrm>
            <a:off x="7655362" y="4201239"/>
            <a:ext cx="2636996" cy="3266123"/>
          </a:xfrm>
          <a:prstGeom prst="rect">
            <a:avLst/>
          </a:prstGeom>
          <a:noFill/>
          <a:ln/>
        </p:spPr>
        <p:txBody>
          <a:bodyPr wrap="square" lIns="0" tIns="0" rIns="0" bIns="0" rtlCol="0" anchor="t"/>
          <a:lstStyle/>
          <a:p>
            <a:pPr algn="ct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Dentro de la función, los parámetros se acceden utilizando desplazamientos positivos desde el BP. Por ejemplo, [BP+4] para el primer parámetro en una arquitectura de 32 bits.</a:t>
            </a:r>
            <a:endParaRPr lang="en-US" sz="1750" dirty="0"/>
          </a:p>
        </p:txBody>
      </p:sp>
      <p:sp>
        <p:nvSpPr>
          <p:cNvPr id="19" name="Shape 17"/>
          <p:cNvSpPr/>
          <p:nvPr/>
        </p:nvSpPr>
        <p:spPr>
          <a:xfrm>
            <a:off x="12276058" y="2300288"/>
            <a:ext cx="30480" cy="793790"/>
          </a:xfrm>
          <a:prstGeom prst="roundRect">
            <a:avLst>
              <a:gd name="adj" fmla="val 312558"/>
            </a:avLst>
          </a:prstGeom>
          <a:solidFill>
            <a:srgbClr val="48367C"/>
          </a:solidFill>
          <a:ln/>
        </p:spPr>
      </p:sp>
      <p:sp>
        <p:nvSpPr>
          <p:cNvPr id="20" name="Shape 18"/>
          <p:cNvSpPr/>
          <p:nvPr/>
        </p:nvSpPr>
        <p:spPr>
          <a:xfrm>
            <a:off x="12036147" y="2045137"/>
            <a:ext cx="510302" cy="510302"/>
          </a:xfrm>
          <a:prstGeom prst="roundRect">
            <a:avLst>
              <a:gd name="adj" fmla="val 18669"/>
            </a:avLst>
          </a:prstGeom>
          <a:solidFill>
            <a:srgbClr val="2F1D63"/>
          </a:solidFill>
          <a:ln w="7620">
            <a:solidFill>
              <a:srgbClr val="48367C"/>
            </a:solidFill>
            <a:prstDash val="solid"/>
          </a:ln>
        </p:spPr>
      </p:sp>
      <p:sp>
        <p:nvSpPr>
          <p:cNvPr id="21" name="Text 19"/>
          <p:cNvSpPr/>
          <p:nvPr/>
        </p:nvSpPr>
        <p:spPr>
          <a:xfrm>
            <a:off x="12198548" y="2121575"/>
            <a:ext cx="185380" cy="357307"/>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4</a:t>
            </a:r>
            <a:endParaRPr lang="en-US" sz="2800" dirty="0"/>
          </a:p>
        </p:txBody>
      </p:sp>
      <p:sp>
        <p:nvSpPr>
          <p:cNvPr id="22" name="Text 20"/>
          <p:cNvSpPr/>
          <p:nvPr/>
        </p:nvSpPr>
        <p:spPr>
          <a:xfrm>
            <a:off x="10972800" y="3321010"/>
            <a:ext cx="2636996" cy="372070"/>
          </a:xfrm>
          <a:prstGeom prst="rect">
            <a:avLst/>
          </a:prstGeom>
          <a:noFill/>
          <a:ln/>
        </p:spPr>
        <p:txBody>
          <a:bodyPr wrap="none" lIns="0" tIns="0" rIns="0" bIns="0" rtlCol="0" anchor="t"/>
          <a:lstStyle/>
          <a:p>
            <a:pPr algn="ct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Limpieza del stack</a:t>
            </a:r>
            <a:endParaRPr lang="en-US" sz="2300" dirty="0"/>
          </a:p>
        </p:txBody>
      </p:sp>
      <p:sp>
        <p:nvSpPr>
          <p:cNvPr id="23" name="Text 21"/>
          <p:cNvSpPr/>
          <p:nvPr/>
        </p:nvSpPr>
        <p:spPr>
          <a:xfrm>
            <a:off x="10972800" y="3829169"/>
            <a:ext cx="2636996" cy="2903220"/>
          </a:xfrm>
          <a:prstGeom prst="rect">
            <a:avLst/>
          </a:prstGeom>
          <a:noFill/>
          <a:ln/>
        </p:spPr>
        <p:txBody>
          <a:bodyPr wrap="square" lIns="0" tIns="0" rIns="0" bIns="0" rtlCol="0" anchor="t"/>
          <a:lstStyle/>
          <a:p>
            <a:pPr algn="ct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Después del retorno, es responsabilidad del llamador o del llamado (dependiendo de la convención de llamada) limpiar los parámetros del stack, generalmente ajustando el SP.</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73418" y="902732"/>
            <a:ext cx="6817876" cy="631388"/>
          </a:xfrm>
          <a:prstGeom prst="rect">
            <a:avLst/>
          </a:prstGeom>
          <a:noFill/>
          <a:ln/>
        </p:spPr>
        <p:txBody>
          <a:bodyPr wrap="none" lIns="0" tIns="0" rIns="0" bIns="0" rtlCol="0" anchor="t"/>
          <a:lstStyle/>
          <a:p>
            <a:pPr indent="0" marL="0">
              <a:lnSpc>
                <a:spcPts val="4950"/>
              </a:lnSpc>
              <a:buNone/>
            </a:pPr>
            <a:r>
              <a:rPr lang="en-US" sz="3950" b="1" spc="-80" kern="0" dirty="0">
                <a:solidFill>
                  <a:srgbClr val="FF8AAF"/>
                </a:solidFill>
                <a:latin typeface="Petrona Bold" pitchFamily="34" charset="0"/>
                <a:ea typeface="Petrona Bold" pitchFamily="34" charset="-122"/>
                <a:cs typeface="Petrona Bold" pitchFamily="34" charset="-120"/>
              </a:rPr>
              <a:t>Optimización del uso del Stack</a:t>
            </a:r>
            <a:endParaRPr lang="en-US" sz="3950" dirty="0"/>
          </a:p>
        </p:txBody>
      </p:sp>
      <p:sp>
        <p:nvSpPr>
          <p:cNvPr id="4" name="Shape 1"/>
          <p:cNvSpPr/>
          <p:nvPr/>
        </p:nvSpPr>
        <p:spPr>
          <a:xfrm>
            <a:off x="673418" y="2039183"/>
            <a:ext cx="432911" cy="432911"/>
          </a:xfrm>
          <a:prstGeom prst="roundRect">
            <a:avLst>
              <a:gd name="adj" fmla="val 18669"/>
            </a:avLst>
          </a:prstGeom>
          <a:solidFill>
            <a:srgbClr val="2F1D63"/>
          </a:solidFill>
          <a:ln w="7620">
            <a:solidFill>
              <a:srgbClr val="48367C"/>
            </a:solidFill>
            <a:prstDash val="solid"/>
          </a:ln>
        </p:spPr>
      </p:sp>
      <p:sp>
        <p:nvSpPr>
          <p:cNvPr id="5" name="Text 2"/>
          <p:cNvSpPr/>
          <p:nvPr/>
        </p:nvSpPr>
        <p:spPr>
          <a:xfrm>
            <a:off x="827961" y="2104073"/>
            <a:ext cx="123706" cy="303133"/>
          </a:xfrm>
          <a:prstGeom prst="rect">
            <a:avLst/>
          </a:prstGeom>
          <a:noFill/>
          <a:ln/>
        </p:spPr>
        <p:txBody>
          <a:bodyPr wrap="none" lIns="0" tIns="0" rIns="0" bIns="0" rtlCol="0" anchor="t"/>
          <a:lstStyle/>
          <a:p>
            <a:pPr algn="ctr" indent="0" marL="0">
              <a:lnSpc>
                <a:spcPts val="2350"/>
              </a:lnSpc>
              <a:buNone/>
            </a:pPr>
            <a:r>
              <a:rPr lang="en-US" sz="2350" b="1" spc="-48" kern="0" dirty="0">
                <a:solidFill>
                  <a:srgbClr val="E0D6DE"/>
                </a:solidFill>
                <a:latin typeface="Petrona Bold" pitchFamily="34" charset="0"/>
                <a:ea typeface="Petrona Bold" pitchFamily="34" charset="-122"/>
                <a:cs typeface="Petrona Bold" pitchFamily="34" charset="-120"/>
              </a:rPr>
              <a:t>1</a:t>
            </a:r>
            <a:endParaRPr lang="en-US" sz="2350" dirty="0"/>
          </a:p>
        </p:txBody>
      </p:sp>
      <p:sp>
        <p:nvSpPr>
          <p:cNvPr id="6" name="Text 3"/>
          <p:cNvSpPr/>
          <p:nvPr/>
        </p:nvSpPr>
        <p:spPr>
          <a:xfrm>
            <a:off x="1298734" y="2039183"/>
            <a:ext cx="3177064" cy="631269"/>
          </a:xfrm>
          <a:prstGeom prst="rect">
            <a:avLst/>
          </a:prstGeom>
          <a:noFill/>
          <a:ln/>
        </p:spPr>
        <p:txBody>
          <a:bodyPr wrap="square" lIns="0" tIns="0" rIns="0" bIns="0" rtlCol="0" anchor="t"/>
          <a:lstStyle/>
          <a:p>
            <a:pPr indent="0" marL="0">
              <a:lnSpc>
                <a:spcPts val="2450"/>
              </a:lnSpc>
              <a:buNone/>
            </a:pPr>
            <a:r>
              <a:rPr lang="en-US" sz="1950" b="1" spc="-40" kern="0" dirty="0">
                <a:solidFill>
                  <a:srgbClr val="E0D6DE"/>
                </a:solidFill>
                <a:latin typeface="Petrona Bold" pitchFamily="34" charset="0"/>
                <a:ea typeface="Petrona Bold" pitchFamily="34" charset="-122"/>
                <a:cs typeface="Petrona Bold" pitchFamily="34" charset="-120"/>
              </a:rPr>
              <a:t>Minimizar el tamaño de los stack frames</a:t>
            </a:r>
            <a:endParaRPr lang="en-US" sz="1950" dirty="0"/>
          </a:p>
        </p:txBody>
      </p:sp>
      <p:sp>
        <p:nvSpPr>
          <p:cNvPr id="7" name="Text 4"/>
          <p:cNvSpPr/>
          <p:nvPr/>
        </p:nvSpPr>
        <p:spPr>
          <a:xfrm>
            <a:off x="1298734" y="2785824"/>
            <a:ext cx="3177064" cy="1846659"/>
          </a:xfrm>
          <a:prstGeom prst="rect">
            <a:avLst/>
          </a:prstGeom>
          <a:noFill/>
          <a:ln/>
        </p:spPr>
        <p:txBody>
          <a:bodyPr wrap="square" lIns="0" tIns="0" rIns="0" bIns="0" rtlCol="0" anchor="t"/>
          <a:lstStyle/>
          <a:p>
            <a:pPr indent="0" marL="0">
              <a:lnSpc>
                <a:spcPts val="2400"/>
              </a:lnSpc>
              <a:buNone/>
            </a:pPr>
            <a:r>
              <a:rPr lang="en-US" sz="1500" spc="-30" kern="0" dirty="0">
                <a:solidFill>
                  <a:srgbClr val="E0D6DE"/>
                </a:solidFill>
                <a:latin typeface="Inter" pitchFamily="34" charset="0"/>
                <a:ea typeface="Inter" pitchFamily="34" charset="-122"/>
                <a:cs typeface="Inter" pitchFamily="34" charset="-120"/>
              </a:rPr>
              <a:t>Reducir el número de variables locales y reutilizar espacio cuando sea posible puede mejorar significativamente el rendimiento, especialmente en sistemas con memoria limitada.</a:t>
            </a:r>
            <a:endParaRPr lang="en-US" sz="1500" dirty="0"/>
          </a:p>
        </p:txBody>
      </p:sp>
      <p:sp>
        <p:nvSpPr>
          <p:cNvPr id="8" name="Shape 5"/>
          <p:cNvSpPr/>
          <p:nvPr/>
        </p:nvSpPr>
        <p:spPr>
          <a:xfrm>
            <a:off x="4668203" y="2039183"/>
            <a:ext cx="432911" cy="432911"/>
          </a:xfrm>
          <a:prstGeom prst="roundRect">
            <a:avLst>
              <a:gd name="adj" fmla="val 18669"/>
            </a:avLst>
          </a:prstGeom>
          <a:solidFill>
            <a:srgbClr val="2F1D63"/>
          </a:solidFill>
          <a:ln w="7620">
            <a:solidFill>
              <a:srgbClr val="48367C"/>
            </a:solidFill>
            <a:prstDash val="solid"/>
          </a:ln>
        </p:spPr>
      </p:sp>
      <p:sp>
        <p:nvSpPr>
          <p:cNvPr id="9" name="Text 6"/>
          <p:cNvSpPr/>
          <p:nvPr/>
        </p:nvSpPr>
        <p:spPr>
          <a:xfrm>
            <a:off x="4801672" y="2104073"/>
            <a:ext cx="165854" cy="303133"/>
          </a:xfrm>
          <a:prstGeom prst="rect">
            <a:avLst/>
          </a:prstGeom>
          <a:noFill/>
          <a:ln/>
        </p:spPr>
        <p:txBody>
          <a:bodyPr wrap="none" lIns="0" tIns="0" rIns="0" bIns="0" rtlCol="0" anchor="t"/>
          <a:lstStyle/>
          <a:p>
            <a:pPr algn="ctr" indent="0" marL="0">
              <a:lnSpc>
                <a:spcPts val="2350"/>
              </a:lnSpc>
              <a:buNone/>
            </a:pPr>
            <a:r>
              <a:rPr lang="en-US" sz="2350" b="1" spc="-48" kern="0" dirty="0">
                <a:solidFill>
                  <a:srgbClr val="E0D6DE"/>
                </a:solidFill>
                <a:latin typeface="Petrona Bold" pitchFamily="34" charset="0"/>
                <a:ea typeface="Petrona Bold" pitchFamily="34" charset="-122"/>
                <a:cs typeface="Petrona Bold" pitchFamily="34" charset="-120"/>
              </a:rPr>
              <a:t>2</a:t>
            </a:r>
            <a:endParaRPr lang="en-US" sz="2350" dirty="0"/>
          </a:p>
        </p:txBody>
      </p:sp>
      <p:sp>
        <p:nvSpPr>
          <p:cNvPr id="10" name="Text 7"/>
          <p:cNvSpPr/>
          <p:nvPr/>
        </p:nvSpPr>
        <p:spPr>
          <a:xfrm>
            <a:off x="5293519" y="2039183"/>
            <a:ext cx="2525554" cy="315635"/>
          </a:xfrm>
          <a:prstGeom prst="rect">
            <a:avLst/>
          </a:prstGeom>
          <a:noFill/>
          <a:ln/>
        </p:spPr>
        <p:txBody>
          <a:bodyPr wrap="none" lIns="0" tIns="0" rIns="0" bIns="0" rtlCol="0" anchor="t"/>
          <a:lstStyle/>
          <a:p>
            <a:pPr indent="0" marL="0">
              <a:lnSpc>
                <a:spcPts val="2450"/>
              </a:lnSpc>
              <a:buNone/>
            </a:pPr>
            <a:r>
              <a:rPr lang="en-US" sz="1950" b="1" spc="-40" kern="0" dirty="0">
                <a:solidFill>
                  <a:srgbClr val="E0D6DE"/>
                </a:solidFill>
                <a:latin typeface="Petrona Bold" pitchFamily="34" charset="0"/>
                <a:ea typeface="Petrona Bold" pitchFamily="34" charset="-122"/>
                <a:cs typeface="Petrona Bold" pitchFamily="34" charset="-120"/>
              </a:rPr>
              <a:t>Alineación de datos</a:t>
            </a:r>
            <a:endParaRPr lang="en-US" sz="1950" dirty="0"/>
          </a:p>
        </p:txBody>
      </p:sp>
      <p:sp>
        <p:nvSpPr>
          <p:cNvPr id="11" name="Text 8"/>
          <p:cNvSpPr/>
          <p:nvPr/>
        </p:nvSpPr>
        <p:spPr>
          <a:xfrm>
            <a:off x="5293519" y="2470190"/>
            <a:ext cx="3177064" cy="1538883"/>
          </a:xfrm>
          <a:prstGeom prst="rect">
            <a:avLst/>
          </a:prstGeom>
          <a:noFill/>
          <a:ln/>
        </p:spPr>
        <p:txBody>
          <a:bodyPr wrap="square" lIns="0" tIns="0" rIns="0" bIns="0" rtlCol="0" anchor="t"/>
          <a:lstStyle/>
          <a:p>
            <a:pPr indent="0" marL="0">
              <a:lnSpc>
                <a:spcPts val="2400"/>
              </a:lnSpc>
              <a:buNone/>
            </a:pPr>
            <a:r>
              <a:rPr lang="en-US" sz="1500" spc="-30" kern="0" dirty="0">
                <a:solidFill>
                  <a:srgbClr val="E0D6DE"/>
                </a:solidFill>
                <a:latin typeface="Inter" pitchFamily="34" charset="0"/>
                <a:ea typeface="Inter" pitchFamily="34" charset="-122"/>
                <a:cs typeface="Inter" pitchFamily="34" charset="-120"/>
              </a:rPr>
              <a:t>Alinear adecuadamente los datos en el stack puede mejorar la eficiencia de acceso a memoria y prevenir problemas de rendimiento en algunas arquitecturas.</a:t>
            </a:r>
            <a:endParaRPr lang="en-US" sz="1500" dirty="0"/>
          </a:p>
        </p:txBody>
      </p:sp>
      <p:sp>
        <p:nvSpPr>
          <p:cNvPr id="12" name="Shape 9"/>
          <p:cNvSpPr/>
          <p:nvPr/>
        </p:nvSpPr>
        <p:spPr>
          <a:xfrm>
            <a:off x="673418" y="5041344"/>
            <a:ext cx="432911" cy="432911"/>
          </a:xfrm>
          <a:prstGeom prst="roundRect">
            <a:avLst>
              <a:gd name="adj" fmla="val 18669"/>
            </a:avLst>
          </a:prstGeom>
          <a:solidFill>
            <a:srgbClr val="2F1D63"/>
          </a:solidFill>
          <a:ln w="7620">
            <a:solidFill>
              <a:srgbClr val="48367C"/>
            </a:solidFill>
            <a:prstDash val="solid"/>
          </a:ln>
        </p:spPr>
      </p:sp>
      <p:sp>
        <p:nvSpPr>
          <p:cNvPr id="13" name="Text 10"/>
          <p:cNvSpPr/>
          <p:nvPr/>
        </p:nvSpPr>
        <p:spPr>
          <a:xfrm>
            <a:off x="807125" y="5106233"/>
            <a:ext cx="165497" cy="303133"/>
          </a:xfrm>
          <a:prstGeom prst="rect">
            <a:avLst/>
          </a:prstGeom>
          <a:noFill/>
          <a:ln/>
        </p:spPr>
        <p:txBody>
          <a:bodyPr wrap="none" lIns="0" tIns="0" rIns="0" bIns="0" rtlCol="0" anchor="t"/>
          <a:lstStyle/>
          <a:p>
            <a:pPr algn="ctr" indent="0" marL="0">
              <a:lnSpc>
                <a:spcPts val="2350"/>
              </a:lnSpc>
              <a:buNone/>
            </a:pPr>
            <a:r>
              <a:rPr lang="en-US" sz="2350" b="1" spc="-48" kern="0" dirty="0">
                <a:solidFill>
                  <a:srgbClr val="E0D6DE"/>
                </a:solidFill>
                <a:latin typeface="Petrona Bold" pitchFamily="34" charset="0"/>
                <a:ea typeface="Petrona Bold" pitchFamily="34" charset="-122"/>
                <a:cs typeface="Petrona Bold" pitchFamily="34" charset="-120"/>
              </a:rPr>
              <a:t>3</a:t>
            </a:r>
            <a:endParaRPr lang="en-US" sz="2350" dirty="0"/>
          </a:p>
        </p:txBody>
      </p:sp>
      <p:sp>
        <p:nvSpPr>
          <p:cNvPr id="14" name="Text 11"/>
          <p:cNvSpPr/>
          <p:nvPr/>
        </p:nvSpPr>
        <p:spPr>
          <a:xfrm>
            <a:off x="1298734" y="5041344"/>
            <a:ext cx="2525554" cy="315635"/>
          </a:xfrm>
          <a:prstGeom prst="rect">
            <a:avLst/>
          </a:prstGeom>
          <a:noFill/>
          <a:ln/>
        </p:spPr>
        <p:txBody>
          <a:bodyPr wrap="none" lIns="0" tIns="0" rIns="0" bIns="0" rtlCol="0" anchor="t"/>
          <a:lstStyle/>
          <a:p>
            <a:pPr indent="0" marL="0">
              <a:lnSpc>
                <a:spcPts val="2450"/>
              </a:lnSpc>
              <a:buNone/>
            </a:pPr>
            <a:r>
              <a:rPr lang="en-US" sz="1950" b="1" spc="-40" kern="0" dirty="0">
                <a:solidFill>
                  <a:srgbClr val="E0D6DE"/>
                </a:solidFill>
                <a:latin typeface="Petrona Bold" pitchFamily="34" charset="0"/>
                <a:ea typeface="Petrona Bold" pitchFamily="34" charset="-122"/>
                <a:cs typeface="Petrona Bold" pitchFamily="34" charset="-120"/>
              </a:rPr>
              <a:t>Uso de registros</a:t>
            </a:r>
            <a:endParaRPr lang="en-US" sz="1950" dirty="0"/>
          </a:p>
        </p:txBody>
      </p:sp>
      <p:sp>
        <p:nvSpPr>
          <p:cNvPr id="15" name="Text 12"/>
          <p:cNvSpPr/>
          <p:nvPr/>
        </p:nvSpPr>
        <p:spPr>
          <a:xfrm>
            <a:off x="1298734" y="5472351"/>
            <a:ext cx="3177064" cy="1538883"/>
          </a:xfrm>
          <a:prstGeom prst="rect">
            <a:avLst/>
          </a:prstGeom>
          <a:noFill/>
          <a:ln/>
        </p:spPr>
        <p:txBody>
          <a:bodyPr wrap="square" lIns="0" tIns="0" rIns="0" bIns="0" rtlCol="0" anchor="t"/>
          <a:lstStyle/>
          <a:p>
            <a:pPr indent="0" marL="0">
              <a:lnSpc>
                <a:spcPts val="2400"/>
              </a:lnSpc>
              <a:buNone/>
            </a:pPr>
            <a:r>
              <a:rPr lang="en-US" sz="1500" spc="-30" kern="0" dirty="0">
                <a:solidFill>
                  <a:srgbClr val="E0D6DE"/>
                </a:solidFill>
                <a:latin typeface="Inter" pitchFamily="34" charset="0"/>
                <a:ea typeface="Inter" pitchFamily="34" charset="-122"/>
                <a:cs typeface="Inter" pitchFamily="34" charset="-120"/>
              </a:rPr>
              <a:t>Utilizar registros para variables temporales en lugar del stack cuando sea posible puede reducir significativamente el número de accesos a memoria.</a:t>
            </a:r>
            <a:endParaRPr lang="en-US" sz="1500" dirty="0"/>
          </a:p>
        </p:txBody>
      </p:sp>
      <p:sp>
        <p:nvSpPr>
          <p:cNvPr id="16" name="Shape 13"/>
          <p:cNvSpPr/>
          <p:nvPr/>
        </p:nvSpPr>
        <p:spPr>
          <a:xfrm>
            <a:off x="4668203" y="5041344"/>
            <a:ext cx="432911" cy="432911"/>
          </a:xfrm>
          <a:prstGeom prst="roundRect">
            <a:avLst>
              <a:gd name="adj" fmla="val 18669"/>
            </a:avLst>
          </a:prstGeom>
          <a:solidFill>
            <a:srgbClr val="2F1D63"/>
          </a:solidFill>
          <a:ln w="7620">
            <a:solidFill>
              <a:srgbClr val="48367C"/>
            </a:solidFill>
            <a:prstDash val="solid"/>
          </a:ln>
        </p:spPr>
      </p:sp>
      <p:sp>
        <p:nvSpPr>
          <p:cNvPr id="17" name="Text 14"/>
          <p:cNvSpPr/>
          <p:nvPr/>
        </p:nvSpPr>
        <p:spPr>
          <a:xfrm>
            <a:off x="4805958" y="5106233"/>
            <a:ext cx="157282" cy="303133"/>
          </a:xfrm>
          <a:prstGeom prst="rect">
            <a:avLst/>
          </a:prstGeom>
          <a:noFill/>
          <a:ln/>
        </p:spPr>
        <p:txBody>
          <a:bodyPr wrap="none" lIns="0" tIns="0" rIns="0" bIns="0" rtlCol="0" anchor="t"/>
          <a:lstStyle/>
          <a:p>
            <a:pPr algn="ctr" indent="0" marL="0">
              <a:lnSpc>
                <a:spcPts val="2350"/>
              </a:lnSpc>
              <a:buNone/>
            </a:pPr>
            <a:r>
              <a:rPr lang="en-US" sz="2350" b="1" spc="-48" kern="0" dirty="0">
                <a:solidFill>
                  <a:srgbClr val="E0D6DE"/>
                </a:solidFill>
                <a:latin typeface="Petrona Bold" pitchFamily="34" charset="0"/>
                <a:ea typeface="Petrona Bold" pitchFamily="34" charset="-122"/>
                <a:cs typeface="Petrona Bold" pitchFamily="34" charset="-120"/>
              </a:rPr>
              <a:t>4</a:t>
            </a:r>
            <a:endParaRPr lang="en-US" sz="2350" dirty="0"/>
          </a:p>
        </p:txBody>
      </p:sp>
      <p:sp>
        <p:nvSpPr>
          <p:cNvPr id="18" name="Text 15"/>
          <p:cNvSpPr/>
          <p:nvPr/>
        </p:nvSpPr>
        <p:spPr>
          <a:xfrm>
            <a:off x="5293519" y="5041344"/>
            <a:ext cx="3177064" cy="631269"/>
          </a:xfrm>
          <a:prstGeom prst="rect">
            <a:avLst/>
          </a:prstGeom>
          <a:noFill/>
          <a:ln/>
        </p:spPr>
        <p:txBody>
          <a:bodyPr wrap="square" lIns="0" tIns="0" rIns="0" bIns="0" rtlCol="0" anchor="t"/>
          <a:lstStyle/>
          <a:p>
            <a:pPr indent="0" marL="0">
              <a:lnSpc>
                <a:spcPts val="2450"/>
              </a:lnSpc>
              <a:buNone/>
            </a:pPr>
            <a:r>
              <a:rPr lang="en-US" sz="1950" b="1" spc="-40" kern="0" dirty="0">
                <a:solidFill>
                  <a:srgbClr val="E0D6DE"/>
                </a:solidFill>
                <a:latin typeface="Petrona Bold" pitchFamily="34" charset="0"/>
                <a:ea typeface="Petrona Bold" pitchFamily="34" charset="-122"/>
                <a:cs typeface="Petrona Bold" pitchFamily="34" charset="-120"/>
              </a:rPr>
              <a:t>Optimización de llamadas a funciones</a:t>
            </a:r>
            <a:endParaRPr lang="en-US" sz="1950" dirty="0"/>
          </a:p>
        </p:txBody>
      </p:sp>
      <p:sp>
        <p:nvSpPr>
          <p:cNvPr id="19" name="Text 16"/>
          <p:cNvSpPr/>
          <p:nvPr/>
        </p:nvSpPr>
        <p:spPr>
          <a:xfrm>
            <a:off x="5293519" y="5787985"/>
            <a:ext cx="3177064" cy="1538883"/>
          </a:xfrm>
          <a:prstGeom prst="rect">
            <a:avLst/>
          </a:prstGeom>
          <a:noFill/>
          <a:ln/>
        </p:spPr>
        <p:txBody>
          <a:bodyPr wrap="square" lIns="0" tIns="0" rIns="0" bIns="0" rtlCol="0" anchor="t"/>
          <a:lstStyle/>
          <a:p>
            <a:pPr indent="0" marL="0">
              <a:lnSpc>
                <a:spcPts val="2400"/>
              </a:lnSpc>
              <a:buNone/>
            </a:pPr>
            <a:r>
              <a:rPr lang="en-US" sz="1500" spc="-30" kern="0" dirty="0">
                <a:solidFill>
                  <a:srgbClr val="E0D6DE"/>
                </a:solidFill>
                <a:latin typeface="Inter" pitchFamily="34" charset="0"/>
                <a:ea typeface="Inter" pitchFamily="34" charset="-122"/>
                <a:cs typeface="Inter" pitchFamily="34" charset="-120"/>
              </a:rPr>
              <a:t>Considerar técnicas como la expansión en línea (inline) para funciones pequeñas y frecuentemente llamadas puede reducir la sobrecarga del stack.</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70203" y="1044773"/>
            <a:ext cx="7288411" cy="628293"/>
          </a:xfrm>
          <a:prstGeom prst="rect">
            <a:avLst/>
          </a:prstGeom>
          <a:noFill/>
          <a:ln/>
        </p:spPr>
        <p:txBody>
          <a:bodyPr wrap="none" lIns="0" tIns="0" rIns="0" bIns="0" rtlCol="0" anchor="t"/>
          <a:lstStyle/>
          <a:p>
            <a:pPr indent="0" marL="0">
              <a:lnSpc>
                <a:spcPts val="4900"/>
              </a:lnSpc>
              <a:buNone/>
            </a:pPr>
            <a:r>
              <a:rPr lang="en-US" sz="3950" b="1" spc="-79" kern="0" dirty="0">
                <a:solidFill>
                  <a:srgbClr val="FF8AAF"/>
                </a:solidFill>
                <a:latin typeface="Petrona Bold" pitchFamily="34" charset="0"/>
                <a:ea typeface="Petrona Bold" pitchFamily="34" charset="-122"/>
                <a:cs typeface="Petrona Bold" pitchFamily="34" charset="-120"/>
              </a:rPr>
              <a:t>Limitaciones y desafíos del Stack</a:t>
            </a:r>
            <a:endParaRPr lang="en-US" sz="3950" dirty="0"/>
          </a:p>
        </p:txBody>
      </p:sp>
      <p:pic>
        <p:nvPicPr>
          <p:cNvPr id="4" name="Image 1" descr="preencoded.png">    </p:cNvPr>
          <p:cNvPicPr>
            <a:picLocks noChangeAspect="1"/>
          </p:cNvPicPr>
          <p:nvPr/>
        </p:nvPicPr>
        <p:blipFill>
          <a:blip r:embed="rId2"/>
          <a:stretch>
            <a:fillRect/>
          </a:stretch>
        </p:blipFill>
        <p:spPr>
          <a:xfrm>
            <a:off x="670203" y="1960245"/>
            <a:ext cx="478750" cy="478750"/>
          </a:xfrm>
          <a:prstGeom prst="rect">
            <a:avLst/>
          </a:prstGeom>
        </p:spPr>
      </p:pic>
      <p:sp>
        <p:nvSpPr>
          <p:cNvPr id="5" name="Text 1"/>
          <p:cNvSpPr/>
          <p:nvPr/>
        </p:nvSpPr>
        <p:spPr>
          <a:xfrm>
            <a:off x="670203" y="2630448"/>
            <a:ext cx="2900363" cy="314087"/>
          </a:xfrm>
          <a:prstGeom prst="rect">
            <a:avLst/>
          </a:prstGeom>
          <a:noFill/>
          <a:ln/>
        </p:spPr>
        <p:txBody>
          <a:bodyPr wrap="none" lIns="0" tIns="0" rIns="0" bIns="0" rtlCol="0" anchor="t"/>
          <a:lstStyle/>
          <a:p>
            <a:pPr algn="l" indent="0" marL="0">
              <a:lnSpc>
                <a:spcPts val="2450"/>
              </a:lnSpc>
              <a:buNone/>
            </a:pPr>
            <a:r>
              <a:rPr lang="en-US" sz="1950" b="1" spc="-40" kern="0" dirty="0">
                <a:solidFill>
                  <a:srgbClr val="E0D6DE"/>
                </a:solidFill>
                <a:latin typeface="Petrona Bold" pitchFamily="34" charset="0"/>
                <a:ea typeface="Petrona Bold" pitchFamily="34" charset="-122"/>
                <a:cs typeface="Petrona Bold" pitchFamily="34" charset="-120"/>
              </a:rPr>
              <a:t>Desbordamiento del Stack</a:t>
            </a:r>
            <a:endParaRPr lang="en-US" sz="1950" dirty="0"/>
          </a:p>
        </p:txBody>
      </p:sp>
      <p:sp>
        <p:nvSpPr>
          <p:cNvPr id="6" name="Text 2"/>
          <p:cNvSpPr/>
          <p:nvPr/>
        </p:nvSpPr>
        <p:spPr>
          <a:xfrm>
            <a:off x="670203" y="3059430"/>
            <a:ext cx="3758208" cy="1225868"/>
          </a:xfrm>
          <a:prstGeom prst="rect">
            <a:avLst/>
          </a:prstGeom>
          <a:noFill/>
          <a:ln/>
        </p:spPr>
        <p:txBody>
          <a:bodyPr wrap="square" lIns="0" tIns="0" rIns="0" bIns="0" rtlCol="0" anchor="t"/>
          <a:lstStyle/>
          <a:p>
            <a:pPr algn="l" indent="0" marL="0">
              <a:lnSpc>
                <a:spcPts val="2400"/>
              </a:lnSpc>
              <a:buNone/>
            </a:pPr>
            <a:r>
              <a:rPr lang="en-US" sz="1500" spc="-30" kern="0" dirty="0">
                <a:solidFill>
                  <a:srgbClr val="E0D6DE"/>
                </a:solidFill>
                <a:latin typeface="Inter" pitchFamily="34" charset="0"/>
                <a:ea typeface="Inter" pitchFamily="34" charset="-122"/>
                <a:cs typeface="Inter" pitchFamily="34" charset="-120"/>
              </a:rPr>
              <a:t>El stack overflow ocurre cuando se excede el límite de memoria asignado al stack, generalmente debido a recursión excesiva o allocación de grandes arrays locales.</a:t>
            </a:r>
            <a:endParaRPr lang="en-US" sz="1500" dirty="0"/>
          </a:p>
        </p:txBody>
      </p:sp>
      <p:pic>
        <p:nvPicPr>
          <p:cNvPr id="7" name="Image 2" descr="preencoded.png">    </p:cNvPr>
          <p:cNvPicPr>
            <a:picLocks noChangeAspect="1"/>
          </p:cNvPicPr>
          <p:nvPr/>
        </p:nvPicPr>
        <p:blipFill>
          <a:blip r:embed="rId3"/>
          <a:stretch>
            <a:fillRect/>
          </a:stretch>
        </p:blipFill>
        <p:spPr>
          <a:xfrm>
            <a:off x="4715589" y="1960245"/>
            <a:ext cx="478750" cy="478750"/>
          </a:xfrm>
          <a:prstGeom prst="rect">
            <a:avLst/>
          </a:prstGeom>
        </p:spPr>
      </p:pic>
      <p:sp>
        <p:nvSpPr>
          <p:cNvPr id="8" name="Text 3"/>
          <p:cNvSpPr/>
          <p:nvPr/>
        </p:nvSpPr>
        <p:spPr>
          <a:xfrm>
            <a:off x="4715589" y="2630448"/>
            <a:ext cx="3378398" cy="314087"/>
          </a:xfrm>
          <a:prstGeom prst="rect">
            <a:avLst/>
          </a:prstGeom>
          <a:noFill/>
          <a:ln/>
        </p:spPr>
        <p:txBody>
          <a:bodyPr wrap="none" lIns="0" tIns="0" rIns="0" bIns="0" rtlCol="0" anchor="t"/>
          <a:lstStyle/>
          <a:p>
            <a:pPr algn="l" indent="0" marL="0">
              <a:lnSpc>
                <a:spcPts val="2450"/>
              </a:lnSpc>
              <a:buNone/>
            </a:pPr>
            <a:r>
              <a:rPr lang="en-US" sz="1950" b="1" spc="-40" kern="0" dirty="0">
                <a:solidFill>
                  <a:srgbClr val="E0D6DE"/>
                </a:solidFill>
                <a:latin typeface="Petrona Bold" pitchFamily="34" charset="0"/>
                <a:ea typeface="Petrona Bold" pitchFamily="34" charset="-122"/>
                <a:cs typeface="Petrona Bold" pitchFamily="34" charset="-120"/>
              </a:rPr>
              <a:t>Vulnerabilidades de seguridad</a:t>
            </a:r>
            <a:endParaRPr lang="en-US" sz="1950" dirty="0"/>
          </a:p>
        </p:txBody>
      </p:sp>
      <p:sp>
        <p:nvSpPr>
          <p:cNvPr id="9" name="Text 4"/>
          <p:cNvSpPr/>
          <p:nvPr/>
        </p:nvSpPr>
        <p:spPr>
          <a:xfrm>
            <a:off x="4715589" y="3059430"/>
            <a:ext cx="3758208" cy="1225868"/>
          </a:xfrm>
          <a:prstGeom prst="rect">
            <a:avLst/>
          </a:prstGeom>
          <a:noFill/>
          <a:ln/>
        </p:spPr>
        <p:txBody>
          <a:bodyPr wrap="square" lIns="0" tIns="0" rIns="0" bIns="0" rtlCol="0" anchor="t"/>
          <a:lstStyle/>
          <a:p>
            <a:pPr algn="l" indent="0" marL="0">
              <a:lnSpc>
                <a:spcPts val="2400"/>
              </a:lnSpc>
              <a:buNone/>
            </a:pPr>
            <a:r>
              <a:rPr lang="en-US" sz="1500" spc="-30" kern="0" dirty="0">
                <a:solidFill>
                  <a:srgbClr val="E0D6DE"/>
                </a:solidFill>
                <a:latin typeface="Inter" pitchFamily="34" charset="0"/>
                <a:ea typeface="Inter" pitchFamily="34" charset="-122"/>
                <a:cs typeface="Inter" pitchFamily="34" charset="-120"/>
              </a:rPr>
              <a:t>Errores en el manejo del stack pueden llevar a vulnerabilidades como buffer overflows, que pueden ser explotados para ejecutar código malicioso.</a:t>
            </a:r>
            <a:endParaRPr lang="en-US" sz="1500" dirty="0"/>
          </a:p>
        </p:txBody>
      </p:sp>
      <p:pic>
        <p:nvPicPr>
          <p:cNvPr id="10" name="Image 3" descr="preencoded.png">    </p:cNvPr>
          <p:cNvPicPr>
            <a:picLocks noChangeAspect="1"/>
          </p:cNvPicPr>
          <p:nvPr/>
        </p:nvPicPr>
        <p:blipFill>
          <a:blip r:embed="rId4"/>
          <a:stretch>
            <a:fillRect/>
          </a:stretch>
        </p:blipFill>
        <p:spPr>
          <a:xfrm>
            <a:off x="670203" y="4859774"/>
            <a:ext cx="478750" cy="478750"/>
          </a:xfrm>
          <a:prstGeom prst="rect">
            <a:avLst/>
          </a:prstGeom>
        </p:spPr>
      </p:pic>
      <p:sp>
        <p:nvSpPr>
          <p:cNvPr id="11" name="Text 5"/>
          <p:cNvSpPr/>
          <p:nvPr/>
        </p:nvSpPr>
        <p:spPr>
          <a:xfrm>
            <a:off x="670203" y="5529977"/>
            <a:ext cx="3220164" cy="314087"/>
          </a:xfrm>
          <a:prstGeom prst="rect">
            <a:avLst/>
          </a:prstGeom>
          <a:noFill/>
          <a:ln/>
        </p:spPr>
        <p:txBody>
          <a:bodyPr wrap="none" lIns="0" tIns="0" rIns="0" bIns="0" rtlCol="0" anchor="t"/>
          <a:lstStyle/>
          <a:p>
            <a:pPr algn="l" indent="0" marL="0">
              <a:lnSpc>
                <a:spcPts val="2450"/>
              </a:lnSpc>
              <a:buNone/>
            </a:pPr>
            <a:r>
              <a:rPr lang="en-US" sz="1950" b="1" spc="-40" kern="0" dirty="0">
                <a:solidFill>
                  <a:srgbClr val="E0D6DE"/>
                </a:solidFill>
                <a:latin typeface="Petrona Bold" pitchFamily="34" charset="0"/>
                <a:ea typeface="Petrona Bold" pitchFamily="34" charset="-122"/>
                <a:cs typeface="Petrona Bold" pitchFamily="34" charset="-120"/>
              </a:rPr>
              <a:t>Limitaciones de rendimiento</a:t>
            </a:r>
            <a:endParaRPr lang="en-US" sz="1950" dirty="0"/>
          </a:p>
        </p:txBody>
      </p:sp>
      <p:sp>
        <p:nvSpPr>
          <p:cNvPr id="12" name="Text 6"/>
          <p:cNvSpPr/>
          <p:nvPr/>
        </p:nvSpPr>
        <p:spPr>
          <a:xfrm>
            <a:off x="670203" y="5958959"/>
            <a:ext cx="3758208" cy="1225868"/>
          </a:xfrm>
          <a:prstGeom prst="rect">
            <a:avLst/>
          </a:prstGeom>
          <a:noFill/>
          <a:ln/>
        </p:spPr>
        <p:txBody>
          <a:bodyPr wrap="square" lIns="0" tIns="0" rIns="0" bIns="0" rtlCol="0" anchor="t"/>
          <a:lstStyle/>
          <a:p>
            <a:pPr algn="l" indent="0" marL="0">
              <a:lnSpc>
                <a:spcPts val="2400"/>
              </a:lnSpc>
              <a:buNone/>
            </a:pPr>
            <a:r>
              <a:rPr lang="en-US" sz="1500" spc="-30" kern="0" dirty="0">
                <a:solidFill>
                  <a:srgbClr val="E0D6DE"/>
                </a:solidFill>
                <a:latin typeface="Inter" pitchFamily="34" charset="0"/>
                <a:ea typeface="Inter" pitchFamily="34" charset="-122"/>
                <a:cs typeface="Inter" pitchFamily="34" charset="-120"/>
              </a:rPr>
              <a:t>El uso excesivo del stack puede impactar negativamente en el rendimiento debido a la naturaleza de los accesos a memoria y la presión sobre la caché.</a:t>
            </a:r>
            <a:endParaRPr lang="en-US" sz="1500" dirty="0"/>
          </a:p>
        </p:txBody>
      </p:sp>
      <p:pic>
        <p:nvPicPr>
          <p:cNvPr id="13" name="Image 4" descr="preencoded.png">    </p:cNvPr>
          <p:cNvPicPr>
            <a:picLocks noChangeAspect="1"/>
          </p:cNvPicPr>
          <p:nvPr/>
        </p:nvPicPr>
        <p:blipFill>
          <a:blip r:embed="rId5"/>
          <a:stretch>
            <a:fillRect/>
          </a:stretch>
        </p:blipFill>
        <p:spPr>
          <a:xfrm>
            <a:off x="4715589" y="4859774"/>
            <a:ext cx="478750" cy="478750"/>
          </a:xfrm>
          <a:prstGeom prst="rect">
            <a:avLst/>
          </a:prstGeom>
        </p:spPr>
      </p:pic>
      <p:sp>
        <p:nvSpPr>
          <p:cNvPr id="14" name="Text 7"/>
          <p:cNvSpPr/>
          <p:nvPr/>
        </p:nvSpPr>
        <p:spPr>
          <a:xfrm>
            <a:off x="4715589" y="5529977"/>
            <a:ext cx="3070622" cy="314087"/>
          </a:xfrm>
          <a:prstGeom prst="rect">
            <a:avLst/>
          </a:prstGeom>
          <a:noFill/>
          <a:ln/>
        </p:spPr>
        <p:txBody>
          <a:bodyPr wrap="none" lIns="0" tIns="0" rIns="0" bIns="0" rtlCol="0" anchor="t"/>
          <a:lstStyle/>
          <a:p>
            <a:pPr algn="l" indent="0" marL="0">
              <a:lnSpc>
                <a:spcPts val="2450"/>
              </a:lnSpc>
              <a:buNone/>
            </a:pPr>
            <a:r>
              <a:rPr lang="en-US" sz="1950" b="1" spc="-40" kern="0" dirty="0">
                <a:solidFill>
                  <a:srgbClr val="E0D6DE"/>
                </a:solidFill>
                <a:latin typeface="Petrona Bold" pitchFamily="34" charset="0"/>
                <a:ea typeface="Petrona Bold" pitchFamily="34" charset="-122"/>
                <a:cs typeface="Petrona Bold" pitchFamily="34" charset="-120"/>
              </a:rPr>
              <a:t>Complejidad de depuración</a:t>
            </a:r>
            <a:endParaRPr lang="en-US" sz="1950" dirty="0"/>
          </a:p>
        </p:txBody>
      </p:sp>
      <p:sp>
        <p:nvSpPr>
          <p:cNvPr id="15" name="Text 8"/>
          <p:cNvSpPr/>
          <p:nvPr/>
        </p:nvSpPr>
        <p:spPr>
          <a:xfrm>
            <a:off x="4715589" y="5958959"/>
            <a:ext cx="3758208" cy="1225868"/>
          </a:xfrm>
          <a:prstGeom prst="rect">
            <a:avLst/>
          </a:prstGeom>
          <a:noFill/>
          <a:ln/>
        </p:spPr>
        <p:txBody>
          <a:bodyPr wrap="square" lIns="0" tIns="0" rIns="0" bIns="0" rtlCol="0" anchor="t"/>
          <a:lstStyle/>
          <a:p>
            <a:pPr algn="l" indent="0" marL="0">
              <a:lnSpc>
                <a:spcPts val="2400"/>
              </a:lnSpc>
              <a:buNone/>
            </a:pPr>
            <a:r>
              <a:rPr lang="en-US" sz="1500" spc="-30" kern="0" dirty="0">
                <a:solidFill>
                  <a:srgbClr val="E0D6DE"/>
                </a:solidFill>
                <a:latin typeface="Inter" pitchFamily="34" charset="0"/>
                <a:ea typeface="Inter" pitchFamily="34" charset="-122"/>
                <a:cs typeface="Inter" pitchFamily="34" charset="-120"/>
              </a:rPr>
              <a:t>Los errores relacionados con el stack pueden ser difíciles de rastrear y depurar, especialmente en programas grandes o con múltiples hilos de ejecución.</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53427"/>
          </a:xfrm>
          <a:prstGeom prst="rect">
            <a:avLst/>
          </a:prstGeom>
        </p:spPr>
      </p:pic>
      <p:sp>
        <p:nvSpPr>
          <p:cNvPr id="3" name="Text 0"/>
          <p:cNvSpPr/>
          <p:nvPr/>
        </p:nvSpPr>
        <p:spPr>
          <a:xfrm>
            <a:off x="742950" y="3237190"/>
            <a:ext cx="8851583" cy="696516"/>
          </a:xfrm>
          <a:prstGeom prst="rect">
            <a:avLst/>
          </a:prstGeom>
          <a:noFill/>
          <a:ln/>
        </p:spPr>
        <p:txBody>
          <a:bodyPr wrap="none" lIns="0" tIns="0" rIns="0" bIns="0" rtlCol="0" anchor="t"/>
          <a:lstStyle/>
          <a:p>
            <a:pPr indent="0" marL="0">
              <a:lnSpc>
                <a:spcPts val="5450"/>
              </a:lnSpc>
              <a:buNone/>
            </a:pPr>
            <a:r>
              <a:rPr lang="en-US" sz="4350" b="1" spc="-88" kern="0" dirty="0">
                <a:solidFill>
                  <a:srgbClr val="FF8AAF"/>
                </a:solidFill>
                <a:latin typeface="Petrona Bold" pitchFamily="34" charset="0"/>
                <a:ea typeface="Petrona Bold" pitchFamily="34" charset="-122"/>
                <a:cs typeface="Petrona Bold" pitchFamily="34" charset="-120"/>
              </a:rPr>
              <a:t>Impacto del Stack en el rendimiento</a:t>
            </a:r>
            <a:endParaRPr lang="en-US" sz="4350" dirty="0"/>
          </a:p>
        </p:txBody>
      </p:sp>
      <p:sp>
        <p:nvSpPr>
          <p:cNvPr id="4" name="Shape 1"/>
          <p:cNvSpPr/>
          <p:nvPr/>
        </p:nvSpPr>
        <p:spPr>
          <a:xfrm>
            <a:off x="742950" y="4252079"/>
            <a:ext cx="13144500" cy="3401616"/>
          </a:xfrm>
          <a:prstGeom prst="roundRect">
            <a:avLst>
              <a:gd name="adj" fmla="val 2621"/>
            </a:avLst>
          </a:prstGeom>
          <a:noFill/>
          <a:ln w="7620">
            <a:solidFill>
              <a:srgbClr val="FFFFFF">
                <a:alpha val="24000"/>
              </a:srgbClr>
            </a:solidFill>
            <a:prstDash val="solid"/>
          </a:ln>
        </p:spPr>
      </p:sp>
      <p:sp>
        <p:nvSpPr>
          <p:cNvPr id="5" name="Shape 2"/>
          <p:cNvSpPr/>
          <p:nvPr/>
        </p:nvSpPr>
        <p:spPr>
          <a:xfrm>
            <a:off x="750570" y="4259699"/>
            <a:ext cx="13127831" cy="609362"/>
          </a:xfrm>
          <a:prstGeom prst="rect">
            <a:avLst/>
          </a:prstGeom>
          <a:solidFill>
            <a:srgbClr val="FFFFFF">
              <a:alpha val="4000"/>
            </a:srgbClr>
          </a:solidFill>
          <a:ln/>
        </p:spPr>
      </p:sp>
      <p:sp>
        <p:nvSpPr>
          <p:cNvPr id="6" name="Text 3"/>
          <p:cNvSpPr/>
          <p:nvPr/>
        </p:nvSpPr>
        <p:spPr>
          <a:xfrm>
            <a:off x="964287" y="4394597"/>
            <a:ext cx="394727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Aspecto</a:t>
            </a:r>
            <a:endParaRPr lang="en-US" sz="1650" dirty="0"/>
          </a:p>
        </p:txBody>
      </p:sp>
      <p:sp>
        <p:nvSpPr>
          <p:cNvPr id="7" name="Text 4"/>
          <p:cNvSpPr/>
          <p:nvPr/>
        </p:nvSpPr>
        <p:spPr>
          <a:xfrm>
            <a:off x="5343525" y="4394597"/>
            <a:ext cx="394346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Impacto positivo</a:t>
            </a:r>
            <a:endParaRPr lang="en-US" sz="1650" dirty="0"/>
          </a:p>
        </p:txBody>
      </p:sp>
      <p:sp>
        <p:nvSpPr>
          <p:cNvPr id="8" name="Text 5"/>
          <p:cNvSpPr/>
          <p:nvPr/>
        </p:nvSpPr>
        <p:spPr>
          <a:xfrm>
            <a:off x="9718953" y="4394597"/>
            <a:ext cx="394727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Impacto negativo</a:t>
            </a:r>
            <a:endParaRPr lang="en-US" sz="1650" dirty="0"/>
          </a:p>
        </p:txBody>
      </p:sp>
      <p:sp>
        <p:nvSpPr>
          <p:cNvPr id="9" name="Shape 6"/>
          <p:cNvSpPr/>
          <p:nvPr/>
        </p:nvSpPr>
        <p:spPr>
          <a:xfrm>
            <a:off x="750570" y="4869061"/>
            <a:ext cx="13127831" cy="609362"/>
          </a:xfrm>
          <a:prstGeom prst="rect">
            <a:avLst/>
          </a:prstGeom>
          <a:solidFill>
            <a:srgbClr val="000000">
              <a:alpha val="4000"/>
            </a:srgbClr>
          </a:solidFill>
          <a:ln/>
        </p:spPr>
      </p:sp>
      <p:sp>
        <p:nvSpPr>
          <p:cNvPr id="10" name="Text 7"/>
          <p:cNvSpPr/>
          <p:nvPr/>
        </p:nvSpPr>
        <p:spPr>
          <a:xfrm>
            <a:off x="964287" y="5003959"/>
            <a:ext cx="394727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Velocidad de acceso</a:t>
            </a:r>
            <a:endParaRPr lang="en-US" sz="1650" dirty="0"/>
          </a:p>
        </p:txBody>
      </p:sp>
      <p:sp>
        <p:nvSpPr>
          <p:cNvPr id="11" name="Text 8"/>
          <p:cNvSpPr/>
          <p:nvPr/>
        </p:nvSpPr>
        <p:spPr>
          <a:xfrm>
            <a:off x="5343525" y="5003959"/>
            <a:ext cx="394346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Rápido para datos locales</a:t>
            </a:r>
            <a:endParaRPr lang="en-US" sz="1650" dirty="0"/>
          </a:p>
        </p:txBody>
      </p:sp>
      <p:sp>
        <p:nvSpPr>
          <p:cNvPr id="12" name="Text 9"/>
          <p:cNvSpPr/>
          <p:nvPr/>
        </p:nvSpPr>
        <p:spPr>
          <a:xfrm>
            <a:off x="9718953" y="5003959"/>
            <a:ext cx="394727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Más lento que registros</a:t>
            </a:r>
            <a:endParaRPr lang="en-US" sz="1650" dirty="0"/>
          </a:p>
        </p:txBody>
      </p:sp>
      <p:sp>
        <p:nvSpPr>
          <p:cNvPr id="13" name="Shape 10"/>
          <p:cNvSpPr/>
          <p:nvPr/>
        </p:nvSpPr>
        <p:spPr>
          <a:xfrm>
            <a:off x="750570" y="5478423"/>
            <a:ext cx="13127831" cy="609362"/>
          </a:xfrm>
          <a:prstGeom prst="rect">
            <a:avLst/>
          </a:prstGeom>
          <a:solidFill>
            <a:srgbClr val="FFFFFF">
              <a:alpha val="4000"/>
            </a:srgbClr>
          </a:solidFill>
          <a:ln/>
        </p:spPr>
      </p:sp>
      <p:sp>
        <p:nvSpPr>
          <p:cNvPr id="14" name="Text 11"/>
          <p:cNvSpPr/>
          <p:nvPr/>
        </p:nvSpPr>
        <p:spPr>
          <a:xfrm>
            <a:off x="964287" y="5613321"/>
            <a:ext cx="394727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Uso de memoria</a:t>
            </a:r>
            <a:endParaRPr lang="en-US" sz="1650" dirty="0"/>
          </a:p>
        </p:txBody>
      </p:sp>
      <p:sp>
        <p:nvSpPr>
          <p:cNvPr id="15" name="Text 12"/>
          <p:cNvSpPr/>
          <p:nvPr/>
        </p:nvSpPr>
        <p:spPr>
          <a:xfrm>
            <a:off x="5343525" y="5613321"/>
            <a:ext cx="394346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Eficiente para datos temporales</a:t>
            </a:r>
            <a:endParaRPr lang="en-US" sz="1650" dirty="0"/>
          </a:p>
        </p:txBody>
      </p:sp>
      <p:sp>
        <p:nvSpPr>
          <p:cNvPr id="16" name="Text 13"/>
          <p:cNvSpPr/>
          <p:nvPr/>
        </p:nvSpPr>
        <p:spPr>
          <a:xfrm>
            <a:off x="9718953" y="5613321"/>
            <a:ext cx="394727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Puede causar fragmentación</a:t>
            </a:r>
            <a:endParaRPr lang="en-US" sz="1650" dirty="0"/>
          </a:p>
        </p:txBody>
      </p:sp>
      <p:sp>
        <p:nvSpPr>
          <p:cNvPr id="17" name="Shape 14"/>
          <p:cNvSpPr/>
          <p:nvPr/>
        </p:nvSpPr>
        <p:spPr>
          <a:xfrm>
            <a:off x="750570" y="6087785"/>
            <a:ext cx="13127831" cy="609362"/>
          </a:xfrm>
          <a:prstGeom prst="rect">
            <a:avLst/>
          </a:prstGeom>
          <a:solidFill>
            <a:srgbClr val="000000">
              <a:alpha val="4000"/>
            </a:srgbClr>
          </a:solidFill>
          <a:ln/>
        </p:spPr>
      </p:sp>
      <p:sp>
        <p:nvSpPr>
          <p:cNvPr id="18" name="Text 15"/>
          <p:cNvSpPr/>
          <p:nvPr/>
        </p:nvSpPr>
        <p:spPr>
          <a:xfrm>
            <a:off x="964287" y="6222683"/>
            <a:ext cx="394727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Llamadas a funciones</a:t>
            </a:r>
            <a:endParaRPr lang="en-US" sz="1650" dirty="0"/>
          </a:p>
        </p:txBody>
      </p:sp>
      <p:sp>
        <p:nvSpPr>
          <p:cNvPr id="19" name="Text 16"/>
          <p:cNvSpPr/>
          <p:nvPr/>
        </p:nvSpPr>
        <p:spPr>
          <a:xfrm>
            <a:off x="5343525" y="6222683"/>
            <a:ext cx="394346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Facilita la modularidad</a:t>
            </a:r>
            <a:endParaRPr lang="en-US" sz="1650" dirty="0"/>
          </a:p>
        </p:txBody>
      </p:sp>
      <p:sp>
        <p:nvSpPr>
          <p:cNvPr id="20" name="Text 17"/>
          <p:cNvSpPr/>
          <p:nvPr/>
        </p:nvSpPr>
        <p:spPr>
          <a:xfrm>
            <a:off x="9718953" y="6222683"/>
            <a:ext cx="394727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Overhead en llamadas frecuentes</a:t>
            </a:r>
            <a:endParaRPr lang="en-US" sz="1650" dirty="0"/>
          </a:p>
        </p:txBody>
      </p:sp>
      <p:sp>
        <p:nvSpPr>
          <p:cNvPr id="21" name="Shape 18"/>
          <p:cNvSpPr/>
          <p:nvPr/>
        </p:nvSpPr>
        <p:spPr>
          <a:xfrm>
            <a:off x="750570" y="6697147"/>
            <a:ext cx="13127831" cy="948928"/>
          </a:xfrm>
          <a:prstGeom prst="rect">
            <a:avLst/>
          </a:prstGeom>
          <a:solidFill>
            <a:srgbClr val="FFFFFF">
              <a:alpha val="4000"/>
            </a:srgbClr>
          </a:solidFill>
          <a:ln/>
        </p:spPr>
      </p:sp>
      <p:sp>
        <p:nvSpPr>
          <p:cNvPr id="22" name="Text 19"/>
          <p:cNvSpPr/>
          <p:nvPr/>
        </p:nvSpPr>
        <p:spPr>
          <a:xfrm>
            <a:off x="964287" y="6832044"/>
            <a:ext cx="394727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Caché</a:t>
            </a:r>
            <a:endParaRPr lang="en-US" sz="1650" dirty="0"/>
          </a:p>
        </p:txBody>
      </p:sp>
      <p:sp>
        <p:nvSpPr>
          <p:cNvPr id="23" name="Text 20"/>
          <p:cNvSpPr/>
          <p:nvPr/>
        </p:nvSpPr>
        <p:spPr>
          <a:xfrm>
            <a:off x="5343525" y="6832044"/>
            <a:ext cx="3943469" cy="339566"/>
          </a:xfrm>
          <a:prstGeom prst="rect">
            <a:avLst/>
          </a:prstGeom>
          <a:noFill/>
          <a:ln/>
        </p:spPr>
        <p:txBody>
          <a:bodyPr wrap="non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Buena localidad de datos</a:t>
            </a:r>
            <a:endParaRPr lang="en-US" sz="1650" dirty="0"/>
          </a:p>
        </p:txBody>
      </p:sp>
      <p:sp>
        <p:nvSpPr>
          <p:cNvPr id="24" name="Text 21"/>
          <p:cNvSpPr/>
          <p:nvPr/>
        </p:nvSpPr>
        <p:spPr>
          <a:xfrm>
            <a:off x="9718953" y="6832044"/>
            <a:ext cx="3947279" cy="679133"/>
          </a:xfrm>
          <a:prstGeom prst="rect">
            <a:avLst/>
          </a:prstGeom>
          <a:noFill/>
          <a:ln/>
        </p:spPr>
        <p:txBody>
          <a:bodyPr wrap="square" lIns="0" tIns="0" rIns="0" bIns="0" rtlCol="0" anchor="t"/>
          <a:lstStyle/>
          <a:p>
            <a:pPr indent="0" marL="0">
              <a:lnSpc>
                <a:spcPts val="2650"/>
              </a:lnSpc>
              <a:buNone/>
            </a:pPr>
            <a:r>
              <a:rPr lang="en-US" sz="1650" spc="-33" kern="0" dirty="0">
                <a:solidFill>
                  <a:srgbClr val="E0D6DE"/>
                </a:solidFill>
                <a:latin typeface="Inter" pitchFamily="34" charset="0"/>
                <a:ea typeface="Inter" pitchFamily="34" charset="-122"/>
                <a:cs typeface="Inter" pitchFamily="34" charset="-120"/>
              </a:rPr>
              <a:t>Posibles fallos de caché en frames grandes</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2024-11-05T05:27:39Z</dcterms:created>
  <dcterms:modified xsi:type="dcterms:W3CDTF">2024-11-05T05:27:39Z</dcterms:modified>
</cp:coreProperties>
</file>